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257" r:id="rId3"/>
    <p:sldId id="258" r:id="rId4"/>
    <p:sldId id="260" r:id="rId5"/>
    <p:sldId id="261" r:id="rId6"/>
    <p:sldId id="262" r:id="rId7"/>
    <p:sldId id="263" r:id="rId8"/>
    <p:sldId id="265" r:id="rId9"/>
    <p:sldId id="264" r:id="rId10"/>
    <p:sldId id="268" r:id="rId11"/>
    <p:sldId id="272" r:id="rId12"/>
    <p:sldId id="271" r:id="rId13"/>
    <p:sldId id="269" r:id="rId14"/>
    <p:sldId id="274" r:id="rId15"/>
    <p:sldId id="275" r:id="rId16"/>
    <p:sldId id="276" r:id="rId17"/>
    <p:sldId id="273" r:id="rId18"/>
    <p:sldId id="308" r:id="rId19"/>
    <p:sldId id="266" r:id="rId20"/>
    <p:sldId id="282" r:id="rId21"/>
    <p:sldId id="297" r:id="rId22"/>
    <p:sldId id="298" r:id="rId23"/>
    <p:sldId id="300" r:id="rId24"/>
    <p:sldId id="592" r:id="rId25"/>
    <p:sldId id="305" r:id="rId26"/>
    <p:sldId id="301" r:id="rId27"/>
    <p:sldId id="304" r:id="rId28"/>
    <p:sldId id="306" r:id="rId29"/>
    <p:sldId id="307" r:id="rId30"/>
    <p:sldId id="267" r:id="rId31"/>
    <p:sldId id="591" r:id="rId32"/>
    <p:sldId id="593" r:id="rId33"/>
    <p:sldId id="594" r:id="rId34"/>
    <p:sldId id="595" r:id="rId35"/>
    <p:sldId id="596" r:id="rId36"/>
    <p:sldId id="597" r:id="rId37"/>
    <p:sldId id="598" r:id="rId38"/>
    <p:sldId id="333" r:id="rId39"/>
    <p:sldId id="284" r:id="rId40"/>
    <p:sldId id="323" r:id="rId41"/>
    <p:sldId id="551" r:id="rId42"/>
    <p:sldId id="55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846B"/>
    <a:srgbClr val="A0A07D"/>
    <a:srgbClr val="4D8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10"/>
    <p:restoredTop sz="77746"/>
  </p:normalViewPr>
  <p:slideViewPr>
    <p:cSldViewPr snapToGrid="0">
      <p:cViewPr>
        <p:scale>
          <a:sx n="84" d="100"/>
          <a:sy n="84" d="100"/>
        </p:scale>
        <p:origin x="148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180B-5A86-2F48-AFEF-068EE55F03DF}" type="datetimeFigureOut">
              <a:rPr lang="en-US" smtClean="0"/>
              <a:t>7/10/23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9A33-2617-9741-9692-B8CF37E91C8E}" type="slidenum">
              <a:rPr lang="en-US" smtClean="0"/>
              <a:t>‹#›</a:t>
            </a:fld>
            <a:endParaRPr lang="en-US"/>
          </a:p>
        </p:txBody>
      </p:sp>
    </p:spTree>
    <p:extLst>
      <p:ext uri="{BB962C8B-B14F-4D97-AF65-F5344CB8AC3E}">
        <p14:creationId xmlns:p14="http://schemas.microsoft.com/office/powerpoint/2010/main" val="15277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a:t>
            </a:fld>
            <a:endParaRPr lang="en-US"/>
          </a:p>
        </p:txBody>
      </p:sp>
    </p:spTree>
    <p:extLst>
      <p:ext uri="{BB962C8B-B14F-4D97-AF65-F5344CB8AC3E}">
        <p14:creationId xmlns:p14="http://schemas.microsoft.com/office/powerpoint/2010/main" val="152094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14</a:t>
            </a:fld>
            <a:endParaRPr lang="en-US"/>
          </a:p>
        </p:txBody>
      </p:sp>
    </p:spTree>
    <p:extLst>
      <p:ext uri="{BB962C8B-B14F-4D97-AF65-F5344CB8AC3E}">
        <p14:creationId xmlns:p14="http://schemas.microsoft.com/office/powerpoint/2010/main" val="220237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15</a:t>
            </a:fld>
            <a:endParaRPr lang="en-US"/>
          </a:p>
        </p:txBody>
      </p:sp>
    </p:spTree>
    <p:extLst>
      <p:ext uri="{BB962C8B-B14F-4D97-AF65-F5344CB8AC3E}">
        <p14:creationId xmlns:p14="http://schemas.microsoft.com/office/powerpoint/2010/main" val="348617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16</a:t>
            </a:fld>
            <a:endParaRPr lang="en-US"/>
          </a:p>
        </p:txBody>
      </p:sp>
    </p:spTree>
    <p:extLst>
      <p:ext uri="{BB962C8B-B14F-4D97-AF65-F5344CB8AC3E}">
        <p14:creationId xmlns:p14="http://schemas.microsoft.com/office/powerpoint/2010/main" val="4248386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 is another way to introduce changes from one branch to another: rebasing. A rebase rewrites history. For example, if there are new commits on the main branch while you are working on a feature branch, you could merge those commits into your feature branch, as we describe above. This creates a new commit with two parent commits: one in your feature branch, one in the main branch. Alternatively, you can rebase your feature branch onto the new end of the main branch with </a:t>
            </a:r>
            <a:r>
              <a:rPr lang="en-US" b="0" dirty="0">
                <a:solidFill>
                  <a:srgbClr val="CE9178"/>
                </a:solidFill>
                <a:effectLst/>
                <a:latin typeface="Menlo" panose="020B0609030804020204" pitchFamily="49" charset="0"/>
              </a:rPr>
              <a:t>`git rebase main`</a:t>
            </a:r>
            <a:r>
              <a:rPr lang="en-US" b="0" dirty="0">
                <a:solidFill>
                  <a:srgbClr val="CCCCCC"/>
                </a:solidFill>
                <a:effectLst/>
                <a:latin typeface="Menlo" panose="020B0609030804020204" pitchFamily="49" charset="0"/>
              </a:rPr>
              <a:t>. Rebasing "replays" your feature branch commits onto the new commits of the main branch, as if you started your branch there.</a:t>
            </a: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Rebasing creates a cleaner history, without the extra merge commit. However, rebases never be done on public branches that others might be using or even looking at. It will result in your repository and everyone else's having different history, which can be confusing and difficult to fix. If no one else is looking at your branch, especially if you haven't published it yet, rebasing is safe.</a:t>
            </a:r>
          </a:p>
        </p:txBody>
      </p:sp>
      <p:sp>
        <p:nvSpPr>
          <p:cNvPr id="4" name="Slide Number Placeholder 3"/>
          <p:cNvSpPr>
            <a:spLocks noGrp="1"/>
          </p:cNvSpPr>
          <p:nvPr>
            <p:ph type="sldNum" sz="quarter" idx="5"/>
          </p:nvPr>
        </p:nvSpPr>
        <p:spPr/>
        <p:txBody>
          <a:bodyPr/>
          <a:lstStyle/>
          <a:p>
            <a:fld id="{729A9A33-2617-9741-9692-B8CF37E91C8E}" type="slidenum">
              <a:rPr lang="en-US" smtClean="0"/>
              <a:t>17</a:t>
            </a:fld>
            <a:endParaRPr lang="en-US"/>
          </a:p>
        </p:txBody>
      </p:sp>
    </p:spTree>
    <p:extLst>
      <p:ext uri="{BB962C8B-B14F-4D97-AF65-F5344CB8AC3E}">
        <p14:creationId xmlns:p14="http://schemas.microsoft.com/office/powerpoint/2010/main" val="250199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18</a:t>
            </a:fld>
            <a:endParaRPr lang="en-US"/>
          </a:p>
        </p:txBody>
      </p:sp>
    </p:spTree>
    <p:extLst>
      <p:ext uri="{BB962C8B-B14F-4D97-AF65-F5344CB8AC3E}">
        <p14:creationId xmlns:p14="http://schemas.microsoft.com/office/powerpoint/2010/main" val="8095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Pull Request is a GitHub a process to request that a branch be merged into another branch. It's called a "Pull Request" because you are requesting that the change introduced be pulled into the other branch. In GitLab it is called a "Merge Request". Pull requests provide a process and an opportunity for code review before merging branches you don't own or manage by yourself, such as the main branch. They can also be a mechanism for proposing and discussing changes, and requesting additional changes be made before the branch is merged.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20</a:t>
            </a:fld>
            <a:endParaRPr lang="en-US"/>
          </a:p>
        </p:txBody>
      </p:sp>
    </p:spTree>
    <p:extLst>
      <p:ext uri="{BB962C8B-B14F-4D97-AF65-F5344CB8AC3E}">
        <p14:creationId xmlns:p14="http://schemas.microsoft.com/office/powerpoint/2010/main" val="277867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First, make sure you don't have any commits you haven't pushed to GitHub. Go to your local repository and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If you have any commits you haven't yet pushed, push them now with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 Remember, if you haven't pushed from this branch to the remote repository yet, you will be prompted to publish your branch with </a:t>
            </a:r>
            <a:r>
              <a:rPr lang="en-US" b="0" dirty="0">
                <a:solidFill>
                  <a:srgbClr val="CE9178"/>
                </a:solidFill>
                <a:effectLst/>
                <a:latin typeface="Menlo" panose="020B0609030804020204" pitchFamily="49" charset="0"/>
              </a:rPr>
              <a:t>`git push --set-upstream origin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navigate to your branch in GitHub. If you've pushed any commits recently you may see a callout that says your branch has recent pushes and provides a button that says "Compare and Pull Request". Pressing this will bring you to the form to create your Pull Request to the main branch. If you don't have this button, you can select "Pull Requests" at the top of the page and select "New Pull Request". From there select your branch under the "compare" dropdown. If you would like to merge your branch into a branch other than main, select that branch under the "base" dropdown. Then select "Create Pull Request".</a:t>
            </a:r>
          </a:p>
          <a:p>
            <a:br>
              <a:rPr lang="en-US" b="0" dirty="0">
                <a:solidFill>
                  <a:srgbClr val="CCCCCC"/>
                </a:solidFill>
                <a:effectLst/>
                <a:latin typeface="Menlo" panose="020B0609030804020204" pitchFamily="49" charset="0"/>
              </a:rPr>
            </a:br>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21</a:t>
            </a:fld>
            <a:endParaRPr lang="en-US"/>
          </a:p>
        </p:txBody>
      </p:sp>
    </p:spTree>
    <p:extLst>
      <p:ext uri="{BB962C8B-B14F-4D97-AF65-F5344CB8AC3E}">
        <p14:creationId xmlns:p14="http://schemas.microsoft.com/office/powerpoint/2010/main" val="104825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At this point you will see a form. Fill out the form with a title and description for the Pull Request, and then click "Create Pull Request". We will go more in depth on how to make good pull requests in a later section.</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22</a:t>
            </a:fld>
            <a:endParaRPr lang="en-US"/>
          </a:p>
        </p:txBody>
      </p:sp>
    </p:spTree>
    <p:extLst>
      <p:ext uri="{BB962C8B-B14F-4D97-AF65-F5344CB8AC3E}">
        <p14:creationId xmlns:p14="http://schemas.microsoft.com/office/powerpoint/2010/main" val="2144987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23</a:t>
            </a:fld>
            <a:endParaRPr lang="en-US"/>
          </a:p>
        </p:txBody>
      </p:sp>
    </p:spTree>
    <p:extLst>
      <p:ext uri="{BB962C8B-B14F-4D97-AF65-F5344CB8AC3E}">
        <p14:creationId xmlns:p14="http://schemas.microsoft.com/office/powerpoint/2010/main" val="230580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24</a:t>
            </a:fld>
            <a:endParaRPr lang="en-US"/>
          </a:p>
        </p:txBody>
      </p:sp>
    </p:spTree>
    <p:extLst>
      <p:ext uri="{BB962C8B-B14F-4D97-AF65-F5344CB8AC3E}">
        <p14:creationId xmlns:p14="http://schemas.microsoft.com/office/powerpoint/2010/main" val="88520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In this lesson we will be briefly going over some more advanced git tools that become essential when working collaboratively. These are branches and pull requests. In a collaborative environment, branches allow more than one person to work on the code independently, separate from the centralized main branch. Pull or merge requests provide a transparent mechanism to bring the changes made on a branch into the main branch, and encourage communication amongst the maintainers on whether the changes should be pulled in or if further changes are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While technology helps, it is not the solution on its own. We will also discuss git workflows, which describe the strategy of how branches and pull requests should be used to stay organized and productive. We will show a few common workflows, and give general guidance on how to choose what will work well for your project and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4</a:t>
            </a:fld>
            <a:endParaRPr lang="en-US"/>
          </a:p>
        </p:txBody>
      </p:sp>
    </p:spTree>
    <p:extLst>
      <p:ext uri="{BB962C8B-B14F-4D97-AF65-F5344CB8AC3E}">
        <p14:creationId xmlns:p14="http://schemas.microsoft.com/office/powerpoint/2010/main" val="336764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25</a:t>
            </a:fld>
            <a:endParaRPr lang="en-US"/>
          </a:p>
        </p:txBody>
      </p:sp>
    </p:spTree>
    <p:extLst>
      <p:ext uri="{BB962C8B-B14F-4D97-AF65-F5344CB8AC3E}">
        <p14:creationId xmlns:p14="http://schemas.microsoft.com/office/powerpoint/2010/main" val="3339745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the Pull Request is created you and anyone with access to the repository can make comments on the request. These comments might be clarifying questions or requests for additional changes. If additional changes are needed, make those changes in your branch and push them. The commits will be added to the Pull Request automatically and appear on the main Conversation page.</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26</a:t>
            </a:fld>
            <a:endParaRPr lang="en-US"/>
          </a:p>
        </p:txBody>
      </p:sp>
    </p:spTree>
    <p:extLst>
      <p:ext uri="{BB962C8B-B14F-4D97-AF65-F5344CB8AC3E}">
        <p14:creationId xmlns:p14="http://schemas.microsoft.com/office/powerpoint/2010/main" val="38002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27</a:t>
            </a:fld>
            <a:endParaRPr lang="en-US"/>
          </a:p>
        </p:txBody>
      </p:sp>
    </p:spTree>
    <p:extLst>
      <p:ext uri="{BB962C8B-B14F-4D97-AF65-F5344CB8AC3E}">
        <p14:creationId xmlns:p14="http://schemas.microsoft.com/office/powerpoint/2010/main" val="3831872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28</a:t>
            </a:fld>
            <a:endParaRPr lang="en-US"/>
          </a:p>
        </p:txBody>
      </p:sp>
    </p:spTree>
    <p:extLst>
      <p:ext uri="{BB962C8B-B14F-4D97-AF65-F5344CB8AC3E}">
        <p14:creationId xmlns:p14="http://schemas.microsoft.com/office/powerpoint/2010/main" val="2798570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29</a:t>
            </a:fld>
            <a:endParaRPr lang="en-US"/>
          </a:p>
        </p:txBody>
      </p:sp>
    </p:spTree>
    <p:extLst>
      <p:ext uri="{BB962C8B-B14F-4D97-AF65-F5344CB8AC3E}">
        <p14:creationId xmlns:p14="http://schemas.microsoft.com/office/powerpoint/2010/main" val="74472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When you are working with others in the same git repository, you'll find you'll need to come to an agreement on how you are going to work in the repository. This can include:</a:t>
            </a:r>
          </a:p>
          <a:p>
            <a:br>
              <a:rPr lang="en-US" b="0" dirty="0">
                <a:solidFill>
                  <a:srgbClr val="CCCCCC"/>
                </a:solidFill>
                <a:effectLst/>
                <a:latin typeface="Menlo" panose="020B0609030804020204" pitchFamily="49" charset="0"/>
              </a:rPr>
            </a:b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you are going to use branches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What is considered the "latest version", or what is "production" vs "in development"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those branches are merged</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When you are making pull requests and into what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Whether you are working in a single, central repository, or separate forked repositories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These questions are often answered by what we will call a git workflow. A git workflow helps you keep organized when working on a team, helps everyone stay on the same page about the state of the code, and helps enable communication. If you've ever emailed around documents you were working on with a team, you might understand the value of everyone on the team always having access to both the latest version, and any material still in progress.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we talk about git workflows often we are really discussing is branching strategies. The branching strategy is how you are going to use branches to work with the code. This includes the purposes of each branch (ex: a feature branch vs a release branch), where a new branch is created, and how, when, and where branches are merged. Different branches and branch types will have different lifetimes as well. For example, once a feature branch has been merged it can often be deleted, however a dedicated development branch might exist for the entire project.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git workflow should also dictate what is stable under what conditions, what is tested, and may also include testing strategies.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31</a:t>
            </a:fld>
            <a:endParaRPr lang="en-US"/>
          </a:p>
        </p:txBody>
      </p:sp>
    </p:spTree>
    <p:extLst>
      <p:ext uri="{BB962C8B-B14F-4D97-AF65-F5344CB8AC3E}">
        <p14:creationId xmlns:p14="http://schemas.microsoft.com/office/powerpoint/2010/main" val="1081085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centralized workflow you only have one main branch (or trunk, borrowing terminology from SVN, another version control system). Team members work in their local clone and push commits less frequently. The central repository is meant to be "clean" and should be stable. Git will also prevent you from pushing any changes that cause conflicts. If someone else as pushed a change that conflicts with one of your local commits, git will not let you push those changes and will require you resolve the conflict locally before pushing.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centralized workflow with a single main branch is not the best for collaborative development, although it may work okay in small teams. We mention it to give a name to a process you might already be familiar with, and as a starting point for other workflows.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32</a:t>
            </a:fld>
            <a:endParaRPr lang="en-US"/>
          </a:p>
        </p:txBody>
      </p:sp>
    </p:spTree>
    <p:extLst>
      <p:ext uri="{BB962C8B-B14F-4D97-AF65-F5344CB8AC3E}">
        <p14:creationId xmlns:p14="http://schemas.microsoft.com/office/powerpoint/2010/main" val="3344554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Since we've covered branching, a simple extension to the centralized workflow is a Feature Branching Workflow. The main branch is like the central repository in the centralized workflow, it is meant to be clean and stable. Instead in working directly in clones of the main branch, all development is done in feature branches, where each branch is created from the main branch to develop a specific feature. The branch is published soon after it is created in the remote repository and commits are regularly pushed. This allows other developers to see the branch and any changes early. Using feature branches also allows an individual developer to work on more than one feature at a time if needed. Say you are working on developing a feature that requires some time and thought, but in the process find a bug that should be fixed immediately. You can create a new branch, fix the bug, and merge it back into the main branch without introducing any of the partially developed code you are still working on in the other feature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the feature is complete and tested, feature branches are merged back into the main branch through Pull Requests. Any merge conflicts should be handled in the feature branch before merging. This can be done by merging any new commits from the main branch into the feature branch, handling any conflicts that emerge. The changes are discussed and reviewed in the Pull Request, and once accepted hey are merged. Once merged, the lifecycle of a feature branch is general complete and it can be deleted if it is no longer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is also known as "GitHub Flow", as it is used by the developers of GitHub for sections of their website, including their documentation. GitHub even has a [</a:t>
            </a:r>
            <a:r>
              <a:rPr lang="en-US" b="0" dirty="0">
                <a:solidFill>
                  <a:srgbClr val="CE9178"/>
                </a:solidFill>
                <a:effectLst/>
                <a:latin typeface="Menlo" panose="020B0609030804020204" pitchFamily="49" charset="0"/>
              </a:rPr>
              <a:t>dedicated page in their documentation</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/get-started/</a:t>
            </a:r>
            <a:r>
              <a:rPr lang="en-US" b="0" u="sng" dirty="0" err="1">
                <a:solidFill>
                  <a:srgbClr val="CCCCCC"/>
                </a:solidFill>
                <a:effectLst/>
                <a:latin typeface="Menlo" panose="020B0609030804020204" pitchFamily="49" charset="0"/>
              </a:rPr>
              <a:t>quickstart</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github</a:t>
            </a:r>
            <a:r>
              <a:rPr lang="en-US" b="0" u="sng" dirty="0">
                <a:solidFill>
                  <a:srgbClr val="CCCCCC"/>
                </a:solidFill>
                <a:effectLst/>
                <a:latin typeface="Menlo" panose="020B0609030804020204" pitchFamily="49" charset="0"/>
              </a:rPr>
              <a:t>-flow</a:t>
            </a:r>
            <a:r>
              <a:rPr lang="en-US" b="0" dirty="0">
                <a:solidFill>
                  <a:srgbClr val="CCCCCC"/>
                </a:solidFill>
                <a:effectLst/>
                <a:latin typeface="Menlo" panose="020B0609030804020204" pitchFamily="49" charset="0"/>
              </a:rPr>
              <a:t>) describing the workflow. It is most useful for projects that have a rolling development cycle without specific versioned releases.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33</a:t>
            </a:fld>
            <a:endParaRPr lang="en-US"/>
          </a:p>
        </p:txBody>
      </p:sp>
    </p:spTree>
    <p:extLst>
      <p:ext uri="{BB962C8B-B14F-4D97-AF65-F5344CB8AC3E}">
        <p14:creationId xmlns:p14="http://schemas.microsoft.com/office/powerpoint/2010/main" val="119162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Git Flow is one of the most commonly used workflows. It is used for software projects that require robust, production-ready releases. It is suitable for larger teams where more than one person might work on the same feature.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builds on a feature branching workflow, where instead of creating feature branches from the main branch, they are created from a separate permanent development branch. When a feature is complete, its branch is merged into the development branch. Individual release branches are created from the development branch, and once production-ready are merged into the main branch upon release and tagged. The main branch therefore contains only fully tested, stable, production code associated with a particular version. If the code has a bug in the main branch that needs to be fixed immediately, hotfix branches can be created off the main branched and merged directly back into the main branch without being added to the development branch or a release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was introduced with a blog post in 2010, which you can see [</a:t>
            </a:r>
            <a:r>
              <a:rPr lang="en-US" b="0" dirty="0">
                <a:solidFill>
                  <a:srgbClr val="CE9178"/>
                </a:solidFill>
                <a:effectLst/>
                <a:latin typeface="Menlo" panose="020B0609030804020204" pitchFamily="49" charset="0"/>
              </a:rPr>
              <a:t>here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nvie.com</a:t>
            </a:r>
            <a:r>
              <a:rPr lang="en-US" b="0" u="sng" dirty="0">
                <a:solidFill>
                  <a:srgbClr val="CCCCCC"/>
                </a:solidFill>
                <a:effectLst/>
                <a:latin typeface="Menlo" panose="020B0609030804020204" pitchFamily="49" charset="0"/>
              </a:rPr>
              <a:t>/posts/a-successful-git-branching-model/</a:t>
            </a:r>
            <a:r>
              <a:rPr lang="en-US" b="0" dirty="0">
                <a:solidFill>
                  <a:srgbClr val="CCCCCC"/>
                </a:solidFill>
                <a:effectLst/>
                <a:latin typeface="Menlo" panose="020B0609030804020204" pitchFamily="49" charset="0"/>
              </a:rPr>
              <a:t>) if you are interested.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34</a:t>
            </a:fld>
            <a:endParaRPr lang="en-US"/>
          </a:p>
        </p:txBody>
      </p:sp>
    </p:spTree>
    <p:extLst>
      <p:ext uri="{BB962C8B-B14F-4D97-AF65-F5344CB8AC3E}">
        <p14:creationId xmlns:p14="http://schemas.microsoft.com/office/powerpoint/2010/main" val="313043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Similar to GitHub Flow, GitLab Flow gets its name because it is the workflow used by GitLab. GitLab is a bit closer to the simplicity of GitHub Flow, but is more appropriate in cases where the rolling releases of GitHub Flow are not possible. GitLab Flow is similar to Git Flow in that feature branches are not merged directly into the production branch, however instead it has a separate named production branch and the feature branches are merged into the main branch, which is more like the development branch of Git Flow. Release branches are optional, and only recommended only when software is released to the outside world.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For more information, see GitLab's article on [</a:t>
            </a:r>
            <a:r>
              <a:rPr lang="en-US" b="0" dirty="0">
                <a:solidFill>
                  <a:srgbClr val="CE9178"/>
                </a:solidFill>
                <a:effectLst/>
                <a:latin typeface="Menlo" panose="020B0609030804020204" pitchFamily="49" charset="0"/>
              </a:rPr>
              <a:t>GitLab Flow</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docs.gitlab.com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ee</a:t>
            </a:r>
            <a:r>
              <a:rPr lang="en-US" b="0" u="sng" dirty="0">
                <a:solidFill>
                  <a:srgbClr val="CCCCCC"/>
                </a:solidFill>
                <a:effectLst/>
                <a:latin typeface="Menlo" panose="020B0609030804020204" pitchFamily="49" charset="0"/>
              </a:rPr>
              <a:t>/topics/</a:t>
            </a:r>
            <a:r>
              <a:rPr lang="en-US" b="0" u="sng" dirty="0" err="1">
                <a:solidFill>
                  <a:srgbClr val="CCCCCC"/>
                </a:solidFill>
                <a:effectLst/>
                <a:latin typeface="Menlo" panose="020B0609030804020204" pitchFamily="49" charset="0"/>
              </a:rPr>
              <a:t>gitlab_flow.html</a:t>
            </a:r>
            <a:r>
              <a:rPr lang="en-US" b="0" dirty="0">
                <a:solidFill>
                  <a:srgbClr val="CCCCCC"/>
                </a:solidFill>
                <a:effectLst/>
                <a:latin typeface="Menlo" panose="020B0609030804020204" pitchFamily="49" charset="0"/>
              </a:rPr>
              <a:t>).</a:t>
            </a:r>
          </a:p>
        </p:txBody>
      </p:sp>
      <p:sp>
        <p:nvSpPr>
          <p:cNvPr id="4" name="Slide Number Placeholder 3"/>
          <p:cNvSpPr>
            <a:spLocks noGrp="1"/>
          </p:cNvSpPr>
          <p:nvPr>
            <p:ph type="sldNum" sz="quarter" idx="5"/>
          </p:nvPr>
        </p:nvSpPr>
        <p:spPr/>
        <p:txBody>
          <a:bodyPr/>
          <a:lstStyle/>
          <a:p>
            <a:fld id="{729A9A33-2617-9741-9692-B8CF37E91C8E}" type="slidenum">
              <a:rPr lang="en-US" smtClean="0"/>
              <a:t>35</a:t>
            </a:fld>
            <a:endParaRPr lang="en-US"/>
          </a:p>
        </p:txBody>
      </p:sp>
    </p:spTree>
    <p:extLst>
      <p:ext uri="{BB962C8B-B14F-4D97-AF65-F5344CB8AC3E}">
        <p14:creationId xmlns:p14="http://schemas.microsoft.com/office/powerpoint/2010/main" val="92155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5</a:t>
            </a:fld>
            <a:endParaRPr lang="en-US"/>
          </a:p>
        </p:txBody>
      </p:sp>
    </p:spTree>
    <p:extLst>
      <p:ext uri="{BB962C8B-B14F-4D97-AF65-F5344CB8AC3E}">
        <p14:creationId xmlns:p14="http://schemas.microsoft.com/office/powerpoint/2010/main" val="3473625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In each of these example workflows we have assumed that anyone contributing to a repository has the ability to directly push commits to a repository. However, sometimes you want to enable developers to contribute to a project without giving them access to the repository itself. In this case, a forking workflow might be suitable. Any of the workflows we've talked about already could incorporate forking. With a forking workflow individual developers create their own fork of a repository and do their development within their fork. When a feature is complete, the developer creates a Pull Request into the appropriate branch of the original repository. The owners of the repository can then approve the Pull Request at their discretion. This is how many open source projects encourage contributions.</a:t>
            </a:r>
          </a:p>
        </p:txBody>
      </p:sp>
      <p:sp>
        <p:nvSpPr>
          <p:cNvPr id="4" name="Slide Number Placeholder 3"/>
          <p:cNvSpPr>
            <a:spLocks noGrp="1"/>
          </p:cNvSpPr>
          <p:nvPr>
            <p:ph type="sldNum" sz="quarter" idx="5"/>
          </p:nvPr>
        </p:nvSpPr>
        <p:spPr/>
        <p:txBody>
          <a:bodyPr/>
          <a:lstStyle/>
          <a:p>
            <a:fld id="{729A9A33-2617-9741-9692-B8CF37E91C8E}" type="slidenum">
              <a:rPr lang="en-US" smtClean="0"/>
              <a:t>36</a:t>
            </a:fld>
            <a:endParaRPr lang="en-US"/>
          </a:p>
        </p:txBody>
      </p:sp>
    </p:spTree>
    <p:extLst>
      <p:ext uri="{BB962C8B-B14F-4D97-AF65-F5344CB8AC3E}">
        <p14:creationId xmlns:p14="http://schemas.microsoft.com/office/powerpoint/2010/main" val="4132285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forking workflow it can be easy to end up with an old version of the code, especially if it changes frequently. It can get confusing whether we are attempting to pull from or push to the fork or the original repository. Setting up remotes with easy to remember aliases makes this much easier. A "remote" is a named connection to a remote repository. You can add and remove remotes with the </a:t>
            </a:r>
            <a:r>
              <a:rPr lang="en-US" b="0" dirty="0">
                <a:solidFill>
                  <a:srgbClr val="CE9178"/>
                </a:solidFill>
                <a:effectLst/>
                <a:latin typeface="Menlo" panose="020B0609030804020204" pitchFamily="49" charset="0"/>
              </a:rPr>
              <a:t>`git remote add`</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rm`</a:t>
            </a:r>
            <a:r>
              <a:rPr lang="en-US" b="0" dirty="0">
                <a:solidFill>
                  <a:srgbClr val="CCCCCC"/>
                </a:solidFill>
                <a:effectLst/>
                <a:latin typeface="Menlo" panose="020B0609030804020204" pitchFamily="49" charset="0"/>
              </a:rPr>
              <a:t> commands, respectively.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project_team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my-fork</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/me/</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Here we are adding a remote called "upstream" for our central team repository and another called "my-fork" for our own fork. We can view our remotes with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Now when you want to retrieve any changes from the upstream repository you can run </a:t>
            </a:r>
            <a:r>
              <a:rPr lang="en-US" b="0" dirty="0">
                <a:solidFill>
                  <a:srgbClr val="CE9178"/>
                </a:solidFill>
                <a:effectLst/>
                <a:latin typeface="Menlo" panose="020B0609030804020204" pitchFamily="49" charset="0"/>
              </a:rPr>
              <a:t>`git fetch upstream`</a:t>
            </a:r>
            <a:r>
              <a:rPr lang="en-US" b="0" dirty="0">
                <a:solidFill>
                  <a:srgbClr val="CCCCCC"/>
                </a:solidFill>
                <a:effectLst/>
                <a:latin typeface="Menlo" panose="020B0609030804020204" pitchFamily="49" charset="0"/>
              </a:rPr>
              <a:t>. To update your main branch with these update changes, you would merge them into your local forked repository: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this is the main branch for your fork that you have cloned locally</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Using remotes, fetching and merging upstream changes frequently, and running commands like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can help you be successful using a forking workflow. Merging upstream changes directly before making a Pull Request and ensuring there are no merge conflicts is good etiquette and will make it more likely that your Pull Request will be accepted.</a:t>
            </a:r>
          </a:p>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29A9A33-2617-9741-9692-B8CF37E91C8E}" type="slidenum">
              <a:rPr lang="en-US" smtClean="0"/>
              <a:t>37</a:t>
            </a:fld>
            <a:endParaRPr lang="en-US"/>
          </a:p>
        </p:txBody>
      </p:sp>
    </p:spTree>
    <p:extLst>
      <p:ext uri="{BB962C8B-B14F-4D97-AF65-F5344CB8AC3E}">
        <p14:creationId xmlns:p14="http://schemas.microsoft.com/office/powerpoint/2010/main" val="1614426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Communicating this to your collaborators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Including the workflow in the CONTRIBUTING document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Conventions for branch naming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to enforce your workflow</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Branch protections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Limiting who can push/merge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Testing &amp; review requirements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Considerations for shared systems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Be careful with clones on shared drives, you don't want to "share" a clone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Separate "production" clone that you use for running</a:t>
            </a:r>
          </a:p>
          <a:p>
            <a:endParaRPr lang="en-US" dirty="0"/>
          </a:p>
          <a:p>
            <a:endParaRPr lang="en-US" dirty="0"/>
          </a:p>
          <a:p>
            <a:r>
              <a:rPr lang="en-US" b="1" dirty="0">
                <a:solidFill>
                  <a:srgbClr val="569CD6"/>
                </a:solidFill>
                <a:effectLst/>
                <a:latin typeface="Menlo" panose="020B0609030804020204" pitchFamily="49" charset="0"/>
              </a:rPr>
              <a:t>## Communicating with your Collaborators</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that you've chosen a workflow for your project, how do you communicate it? This is most often done with a CONTRIBUTING document. The CONTRIBUTING document describes the git workflow you are using, any conventions for branch naming that you have, and anything else a collaborator should know in order to contribute. It should be tailored to your project and team, and so it might also include how to run the tests for the project, requirements before creating Pull Requests, or perhaps detailed instructions for how follow the workflow if your team is less familiar with git. One of the goals of a CONTRIBUTING document is to lower the barrier to entry to contributing to a project and a good one will encourage collaboration.</a:t>
            </a:r>
          </a:p>
          <a:p>
            <a:br>
              <a:rPr lang="en-US" b="0" dirty="0">
                <a:solidFill>
                  <a:srgbClr val="CCCCCC"/>
                </a:solidFill>
                <a:effectLst/>
                <a:latin typeface="Menlo" panose="020B0609030804020204" pitchFamily="49" charset="0"/>
              </a:rPr>
            </a:br>
            <a:r>
              <a:rPr lang="en-US" b="1" dirty="0">
                <a:solidFill>
                  <a:srgbClr val="569CD6"/>
                </a:solidFill>
                <a:effectLst/>
                <a:latin typeface="Menlo" panose="020B0609030804020204" pitchFamily="49" charset="0"/>
              </a:rPr>
              <a:t>## Enforcing your Workflow</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 are tools that you can use to make sure everyone follows the agreed upon workflow, which can make it easier to collaborate with others. First, you can add branch protections, which will enforce certain rules for certain branches. A common one is to not allow commits directly to the main branch, requiring changes to go through a Pull Request. There are many options for branch protection that you can read about on the [</a:t>
            </a:r>
            <a:r>
              <a:rPr lang="en-US" b="0" dirty="0">
                <a:solidFill>
                  <a:srgbClr val="CE9178"/>
                </a:solidFill>
                <a:effectLst/>
                <a:latin typeface="Menlo" panose="020B0609030804020204" pitchFamily="49" charset="0"/>
              </a:rPr>
              <a:t>GitHub web page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/repositories/configuring-branches-and-merges-in-your-repository/managing-protected-branches/about-protected-branches</a:t>
            </a:r>
            <a:r>
              <a:rPr lang="en-US" b="0" dirty="0">
                <a:solidFill>
                  <a:srgbClr val="CCCCCC"/>
                </a:solidFill>
                <a:effectLst/>
                <a:latin typeface="Menlo" panose="020B0609030804020204" pitchFamily="49" charset="0"/>
              </a:rPr>
              <a:t>). Similarly, you can limit who on the team is able to push or merge changes into a particular branch, or in the entire repository. It is also a good idea to have testing and review requirements, particularly for production branches. These requirements and branch protections should be documented in the CONTRIBUTING document as well.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7</a:t>
            </a:fld>
            <a:endParaRPr lang="en-US"/>
          </a:p>
        </p:txBody>
      </p:sp>
    </p:spTree>
    <p:extLst>
      <p:ext uri="{BB962C8B-B14F-4D97-AF65-F5344CB8AC3E}">
        <p14:creationId xmlns:p14="http://schemas.microsoft.com/office/powerpoint/2010/main" val="131084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Branches are independent development lines. Working independently, you can likely get away with using git without creating any branches, as in the first diagram in the figure below. However, when you begin to work with others, branches allow team members to work on the code without impacting the work of other developers or users.</a:t>
            </a:r>
            <a:endParaRPr lang="en-US" dirty="0"/>
          </a:p>
          <a:p>
            <a:endParaRPr lang="en-US" dirty="0"/>
          </a:p>
          <a:p>
            <a:r>
              <a:rPr lang="en-US" b="0" dirty="0">
                <a:solidFill>
                  <a:srgbClr val="CCCCCC"/>
                </a:solidFill>
                <a:effectLst/>
                <a:latin typeface="Menlo" panose="020B0609030804020204" pitchFamily="49" charset="0"/>
              </a:rPr>
              <a:t>Branches can have a few different purposes. Branches created to develop a specific feature are referred to as feature branches, and are often short-lived. Branches can also be used for longer-term purposes, such as having separate development and production branches. How you organize and use branches in your project is referred to as a branching strategy, which we will cover more when we talk about git workflows.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Changes made in one branch can be brought into another branch with a merge. For example, when a feature branch is completed it may be merged into the main branch. And, if while you are working on a feature branch the main branch changes, you can merge the changes from the main branch into your feature branch while you are still working.</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9</a:t>
            </a:fld>
            <a:endParaRPr lang="en-US"/>
          </a:p>
        </p:txBody>
      </p:sp>
    </p:spTree>
    <p:extLst>
      <p:ext uri="{BB962C8B-B14F-4D97-AF65-F5344CB8AC3E}">
        <p14:creationId xmlns:p14="http://schemas.microsoft.com/office/powerpoint/2010/main" val="726125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10</a:t>
            </a:fld>
            <a:endParaRPr lang="en-US"/>
          </a:p>
        </p:txBody>
      </p:sp>
    </p:spTree>
    <p:extLst>
      <p:ext uri="{BB962C8B-B14F-4D97-AF65-F5344CB8AC3E}">
        <p14:creationId xmlns:p14="http://schemas.microsoft.com/office/powerpoint/2010/main" val="304866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11</a:t>
            </a:fld>
            <a:endParaRPr lang="en-US"/>
          </a:p>
        </p:txBody>
      </p:sp>
    </p:spTree>
    <p:extLst>
      <p:ext uri="{BB962C8B-B14F-4D97-AF65-F5344CB8AC3E}">
        <p14:creationId xmlns:p14="http://schemas.microsoft.com/office/powerpoint/2010/main" val="3406624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12</a:t>
            </a:fld>
            <a:endParaRPr lang="en-US"/>
          </a:p>
        </p:txBody>
      </p:sp>
    </p:spTree>
    <p:extLst>
      <p:ext uri="{BB962C8B-B14F-4D97-AF65-F5344CB8AC3E}">
        <p14:creationId xmlns:p14="http://schemas.microsoft.com/office/powerpoint/2010/main" val="2339891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If you need to switch to another existing branch you can use the </a:t>
            </a:r>
            <a:r>
              <a:rPr lang="en-US" b="0" dirty="0">
                <a:solidFill>
                  <a:srgbClr val="CE9178"/>
                </a:solidFill>
                <a:effectLst/>
                <a:latin typeface="Menlo" panose="020B0609030804020204" pitchFamily="49" charset="0"/>
              </a:rPr>
              <a:t>`git checkout`</a:t>
            </a:r>
            <a:r>
              <a:rPr lang="en-US" b="0" dirty="0">
                <a:solidFill>
                  <a:srgbClr val="CCCCCC"/>
                </a:solidFill>
                <a:effectLst/>
                <a:latin typeface="Menlo" panose="020B0609030804020204" pitchFamily="49" charset="0"/>
              </a:rPr>
              <a:t> command. For example, to switch back to the main branch you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Remember, if you aren't sure which branch you are on you can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It is good practice before you start making changes to any of your files to check that you are on the right branch with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particularly if you haven't touched the code recently.</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13</a:t>
            </a:fld>
            <a:endParaRPr lang="en-US"/>
          </a:p>
        </p:txBody>
      </p:sp>
    </p:spTree>
    <p:extLst>
      <p:ext uri="{BB962C8B-B14F-4D97-AF65-F5344CB8AC3E}">
        <p14:creationId xmlns:p14="http://schemas.microsoft.com/office/powerpoint/2010/main" val="3009874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7"/>
          <p:cNvSpPr>
            <a:spLocks noGrp="1" noChangeArrowheads="1"/>
          </p:cNvSpPr>
          <p:nvPr>
            <p:ph type="subTitle" idx="1"/>
          </p:nvPr>
        </p:nvSpPr>
        <p:spPr>
          <a:xfrm>
            <a:off x="1108365" y="3011559"/>
            <a:ext cx="9975272" cy="1792224"/>
          </a:xfrm>
          <a:prstGeom prst="rect">
            <a:avLst/>
          </a:prstGeom>
        </p:spPr>
        <p:txBody>
          <a:bodyPr lIns="91440" tIns="45720" rIns="91440" bIns="45720" anchor="ctr"/>
          <a:lstStyle>
            <a:lvl1pPr marL="0" indent="0" algn="ctr">
              <a:lnSpc>
                <a:spcPct val="100000"/>
              </a:lnSpc>
              <a:spcBef>
                <a:spcPts val="0"/>
              </a:spcBef>
              <a:spcAft>
                <a:spcPts val="2400"/>
              </a:spcAft>
              <a:buFont typeface="Arial" charset="0"/>
              <a:buNone/>
              <a:defRPr sz="2200">
                <a:solidFill>
                  <a:sysClr val="windowText" lastClr="000000"/>
                </a:solidFill>
              </a:defRPr>
            </a:lvl1pPr>
          </a:lstStyle>
          <a:p>
            <a:r>
              <a:rPr lang="en-US"/>
              <a:t>Click to edit Master subtitle style</a:t>
            </a:r>
            <a:endParaRPr lang="en-US" dirty="0"/>
          </a:p>
        </p:txBody>
      </p:sp>
      <p:sp>
        <p:nvSpPr>
          <p:cNvPr id="6" name="Title Placeholder 1"/>
          <p:cNvSpPr>
            <a:spLocks noGrp="1"/>
          </p:cNvSpPr>
          <p:nvPr>
            <p:ph type="ctrTitle"/>
          </p:nvPr>
        </p:nvSpPr>
        <p:spPr>
          <a:xfrm>
            <a:off x="1108365" y="1385455"/>
            <a:ext cx="9975272" cy="1294671"/>
          </a:xfrm>
        </p:spPr>
        <p:txBody>
          <a:bodyPr anchor="b" anchorCtr="0"/>
          <a:lstStyle>
            <a:lvl1pPr algn="ctr">
              <a:lnSpc>
                <a:spcPct val="100000"/>
              </a:lnSpc>
              <a:spcBef>
                <a:spcPts val="0"/>
              </a:spcBef>
              <a:spcAft>
                <a:spcPts val="600"/>
              </a:spcAft>
              <a:defRPr sz="3600" smtClean="0"/>
            </a:lvl1pPr>
          </a:lstStyle>
          <a:p>
            <a:r>
              <a:rPr lang="en-US"/>
              <a:t>Click to edit Master title style</a:t>
            </a:r>
            <a:endParaRPr dirty="0"/>
          </a:p>
        </p:txBody>
      </p:sp>
      <p:cxnSp>
        <p:nvCxnSpPr>
          <p:cNvPr id="12" name="Straight Connector 12"/>
          <p:cNvCxnSpPr>
            <a:cxnSpLocks noChangeShapeType="1"/>
          </p:cNvCxnSpPr>
          <p:nvPr/>
        </p:nvCxnSpPr>
        <p:spPr bwMode="auto">
          <a:xfrm>
            <a:off x="1" y="950913"/>
            <a:ext cx="12192000" cy="0"/>
          </a:xfrm>
          <a:prstGeom prst="line">
            <a:avLst/>
          </a:prstGeom>
          <a:noFill/>
          <a:ln w="22225" algn="ctr">
            <a:solidFill>
              <a:srgbClr val="800000"/>
            </a:solidFill>
            <a:round/>
            <a:headEnd type="none" w="sm" len="sm"/>
            <a:tailEnd type="none" w="sm" len="sm"/>
          </a:ln>
        </p:spPr>
      </p:cxnSp>
      <p:cxnSp>
        <p:nvCxnSpPr>
          <p:cNvPr id="13" name="Straight Connector 12"/>
          <p:cNvCxnSpPr>
            <a:cxnSpLocks noChangeShapeType="1"/>
          </p:cNvCxnSpPr>
          <p:nvPr/>
        </p:nvCxnSpPr>
        <p:spPr bwMode="auto">
          <a:xfrm>
            <a:off x="1" y="6354186"/>
            <a:ext cx="12192000" cy="0"/>
          </a:xfrm>
          <a:prstGeom prst="line">
            <a:avLst/>
          </a:prstGeom>
          <a:noFill/>
          <a:ln w="22225" algn="ctr">
            <a:solidFill>
              <a:srgbClr val="800000"/>
            </a:solidFill>
            <a:round/>
            <a:headEnd type="none" w="sm" len="sm"/>
            <a:tailEnd type="none" w="sm" len="sm"/>
          </a:ln>
        </p:spPr>
      </p:cxnSp>
      <p:pic>
        <p:nvPicPr>
          <p:cNvPr id="8" name="Picture 7" descr="mit-logo.jpg"/>
          <p:cNvPicPr>
            <a:picLocks noChangeAspect="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2777685" y="5120457"/>
            <a:ext cx="3982394" cy="943796"/>
          </a:xfrm>
          <a:prstGeom prst="rect">
            <a:avLst/>
          </a:prstGeom>
        </p:spPr>
      </p:pic>
      <p:pic>
        <p:nvPicPr>
          <p:cNvPr id="3" name="Picture 2" descr="A white letter on a purple background&#10;&#10;Description automatically generated">
            <a:extLst>
              <a:ext uri="{FF2B5EF4-FFF2-40B4-BE49-F238E27FC236}">
                <a16:creationId xmlns:a16="http://schemas.microsoft.com/office/drawing/2014/main" id="{6A0DBD13-6054-6BAF-CE17-4CB0A0AA7BC1}"/>
              </a:ext>
            </a:extLst>
          </p:cNvPr>
          <p:cNvPicPr>
            <a:picLocks noChangeAspect="1"/>
          </p:cNvPicPr>
          <p:nvPr userDrawn="1"/>
        </p:nvPicPr>
        <p:blipFill>
          <a:blip r:embed="rId3"/>
          <a:stretch>
            <a:fillRect/>
          </a:stretch>
        </p:blipFill>
        <p:spPr>
          <a:xfrm>
            <a:off x="7742370" y="4898339"/>
            <a:ext cx="1361290" cy="1361290"/>
          </a:xfrm>
          <a:prstGeom prst="rect">
            <a:avLst/>
          </a:prstGeom>
        </p:spPr>
      </p:pic>
    </p:spTree>
    <p:extLst>
      <p:ext uri="{BB962C8B-B14F-4D97-AF65-F5344CB8AC3E}">
        <p14:creationId xmlns:p14="http://schemas.microsoft.com/office/powerpoint/2010/main" val="110723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hart Placeholder 3"/>
          <p:cNvSpPr>
            <a:spLocks noGrp="1"/>
          </p:cNvSpPr>
          <p:nvPr>
            <p:ph type="chart" sz="quarter" idx="10"/>
          </p:nvPr>
        </p:nvSpPr>
        <p:spPr>
          <a:xfrm>
            <a:off x="1786659" y="1700213"/>
            <a:ext cx="8606366" cy="3943350"/>
          </a:xfrm>
          <a:prstGeom prst="rect">
            <a:avLst/>
          </a:prstGeom>
          <a:ln w="12700">
            <a:solidFill>
              <a:schemeClr val="tx1"/>
            </a:solidFill>
          </a:ln>
        </p:spPr>
        <p:txBody>
          <a:bodyPr/>
          <a:lstStyle>
            <a:lvl1pPr marL="0" indent="0">
              <a:buFontTx/>
              <a:buNone/>
              <a:defRPr/>
            </a:lvl1pPr>
          </a:lstStyle>
          <a:p>
            <a:r>
              <a:rPr lang="en-US"/>
              <a:t>Click icon to add chart</a:t>
            </a:r>
          </a:p>
        </p:txBody>
      </p:sp>
      <p:sp>
        <p:nvSpPr>
          <p:cNvPr id="5" name="Text Placeholder 3"/>
          <p:cNvSpPr>
            <a:spLocks noGrp="1"/>
          </p:cNvSpPr>
          <p:nvPr>
            <p:ph type="body" sz="half" idx="2"/>
          </p:nvPr>
        </p:nvSpPr>
        <p:spPr>
          <a:xfrm>
            <a:off x="1792225" y="5706497"/>
            <a:ext cx="8607552"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1792225" y="1249252"/>
            <a:ext cx="8607552"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6784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985" y="1289304"/>
            <a:ext cx="5315712" cy="4828032"/>
          </a:xfrm>
          <a:prstGeom prst="rect">
            <a:avLst/>
          </a:prstGeom>
        </p:spPr>
        <p:txBody>
          <a:bodyPr lIns="91275" tIns="45639" rIns="91275" bIns="45639"/>
          <a:lstStyle>
            <a:lvl1pPr marL="237316" indent="-237316">
              <a:lnSpc>
                <a:spcPts val="2200"/>
              </a:lnSpc>
              <a:spcBef>
                <a:spcPts val="1200"/>
              </a:spcBef>
              <a:buSzPct val="100000"/>
              <a:buFont typeface="Arial"/>
              <a:buChar char="•"/>
              <a:defRPr/>
            </a:lvl1pPr>
            <a:lvl2pPr marL="538523" indent="-255569">
              <a:lnSpc>
                <a:spcPts val="1999"/>
              </a:lnSpc>
              <a:spcBef>
                <a:spcPts val="600"/>
              </a:spcBef>
              <a:defRPr/>
            </a:lvl2pPr>
            <a:lvl3pPr marL="757585" indent="-182551">
              <a:lnSpc>
                <a:spcPts val="1800"/>
              </a:lnSpc>
              <a:spcBef>
                <a:spcPts val="600"/>
              </a:spcBef>
              <a:buSzPct val="90000"/>
              <a:buFont typeface="Wingdings" charset="2"/>
              <a:buChar char="§"/>
              <a:defRPr/>
            </a:lvl3pPr>
            <a:lvl4pPr marL="1031406" indent="0">
              <a:lnSpc>
                <a:spcPts val="1600"/>
              </a:lnSpc>
              <a:spcBef>
                <a:spcPts val="600"/>
              </a:spcBef>
              <a:buFontTx/>
              <a:buNone/>
              <a:defRPr/>
            </a:lvl4pPr>
            <a:lvl5pPr marL="1259594"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7920" y="1289304"/>
            <a:ext cx="5315712" cy="4828032"/>
          </a:xfrm>
          <a:prstGeom prst="rect">
            <a:avLst/>
          </a:prstGeom>
        </p:spPr>
        <p:txBody>
          <a:bodyPr lIns="91275" tIns="45639" rIns="91275" bIns="45639"/>
          <a:lstStyle>
            <a:lvl1pPr marL="237316" indent="-237316">
              <a:lnSpc>
                <a:spcPts val="2200"/>
              </a:lnSpc>
              <a:spcBef>
                <a:spcPts val="1200"/>
              </a:spcBef>
              <a:buSzPct val="100000"/>
              <a:buFont typeface="Arial"/>
              <a:buChar char="•"/>
              <a:defRPr/>
            </a:lvl1pPr>
            <a:lvl2pPr marL="538523" indent="-255569">
              <a:lnSpc>
                <a:spcPts val="1999"/>
              </a:lnSpc>
              <a:spcBef>
                <a:spcPts val="600"/>
              </a:spcBef>
              <a:defRPr/>
            </a:lvl2pPr>
            <a:lvl3pPr marL="757585" indent="-182551">
              <a:lnSpc>
                <a:spcPts val="1800"/>
              </a:lnSpc>
              <a:spcBef>
                <a:spcPts val="600"/>
              </a:spcBef>
              <a:buSzPct val="90000"/>
              <a:buFont typeface="Wingdings" charset="2"/>
              <a:buChar char="§"/>
              <a:defRPr/>
            </a:lvl3pPr>
            <a:lvl4pPr marL="1031406" indent="0">
              <a:lnSpc>
                <a:spcPts val="1600"/>
              </a:lnSpc>
              <a:spcBef>
                <a:spcPts val="600"/>
              </a:spcBef>
              <a:buFontTx/>
              <a:buNone/>
              <a:defRPr/>
            </a:lvl4pPr>
            <a:lvl5pPr marL="1259594"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427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6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778" y="146305"/>
            <a:ext cx="9680448" cy="466344"/>
          </a:xfrm>
        </p:spPr>
        <p:txBody>
          <a:bodyPr/>
          <a:lstStyle/>
          <a:p>
            <a:r>
              <a:rPr lang="en-US"/>
              <a:t>Click to edit Master title style</a:t>
            </a:r>
          </a:p>
        </p:txBody>
      </p:sp>
      <p:sp>
        <p:nvSpPr>
          <p:cNvPr id="3" name="Content Placeholder 2"/>
          <p:cNvSpPr>
            <a:spLocks noGrp="1"/>
          </p:cNvSpPr>
          <p:nvPr>
            <p:ph idx="1"/>
          </p:nvPr>
        </p:nvSpPr>
        <p:spPr>
          <a:xfrm>
            <a:off x="633986" y="1289304"/>
            <a:ext cx="10924032" cy="4828032"/>
          </a:xfrm>
          <a:prstGeom prst="rect">
            <a:avLst/>
          </a:prstGeom>
        </p:spPr>
        <p:txBody>
          <a:bodyPr lIns="91275" tIns="45639" rIns="91275" bIns="45639"/>
          <a:lstStyle>
            <a:lvl1pPr marL="237316" indent="-237316">
              <a:lnSpc>
                <a:spcPts val="2200"/>
              </a:lnSpc>
              <a:spcBef>
                <a:spcPts val="1200"/>
              </a:spcBef>
              <a:buSzPct val="100000"/>
              <a:buFont typeface="Arial"/>
              <a:buChar char="•"/>
              <a:defRPr/>
            </a:lvl1pPr>
            <a:lvl2pPr marL="538523" indent="-255569">
              <a:lnSpc>
                <a:spcPts val="1999"/>
              </a:lnSpc>
              <a:spcBef>
                <a:spcPts val="600"/>
              </a:spcBef>
              <a:defRPr/>
            </a:lvl2pPr>
            <a:lvl3pPr marL="757585" indent="-182551">
              <a:lnSpc>
                <a:spcPts val="1800"/>
              </a:lnSpc>
              <a:spcBef>
                <a:spcPts val="600"/>
              </a:spcBef>
              <a:buSzPct val="90000"/>
              <a:buFont typeface="Wingdings" charset="2"/>
              <a:buChar char="§"/>
              <a:defRPr/>
            </a:lvl3pPr>
            <a:lvl4pPr marL="1031406" indent="0">
              <a:lnSpc>
                <a:spcPts val="1600"/>
              </a:lnSpc>
              <a:spcBef>
                <a:spcPts val="600"/>
              </a:spcBef>
              <a:buFontTx/>
              <a:buNone/>
              <a:defRPr/>
            </a:lvl4pPr>
            <a:lvl5pPr marL="1259594"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778" y="594360"/>
            <a:ext cx="9680448" cy="304800"/>
          </a:xfrm>
          <a:prstGeom prst="rect">
            <a:avLst/>
          </a:prstGeom>
        </p:spPr>
        <p:txBody>
          <a:bodyPr vert="horz" lIns="91275" tIns="45639" rIns="91275" bIns="45639"/>
          <a:lstStyle>
            <a:lvl1pPr marL="0" indent="0" algn="ctr">
              <a:lnSpc>
                <a:spcPts val="2400"/>
              </a:lnSpc>
              <a:spcBef>
                <a:spcPts val="300"/>
              </a:spcBef>
              <a:spcAft>
                <a:spcPts val="600"/>
              </a:spcAft>
              <a:buFontTx/>
              <a:buNone/>
              <a:defRPr sz="2400" baseline="0"/>
            </a:lvl1pPr>
            <a:lvl2pPr marL="519758" indent="0">
              <a:buNone/>
              <a:defRPr/>
            </a:lvl2pPr>
            <a:lvl3pPr marL="974553" indent="0">
              <a:buNone/>
              <a:defRPr/>
            </a:lvl3pPr>
            <a:lvl4pPr marL="1424593"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1103539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9217" y="1764792"/>
            <a:ext cx="7961376" cy="3776472"/>
          </a:xfrm>
          <a:prstGeom prst="rect">
            <a:avLst/>
          </a:prstGeom>
          <a:ln w="12700">
            <a:solidFill>
              <a:schemeClr val="tx1"/>
            </a:solidFill>
          </a:ln>
        </p:spPr>
        <p:txBody>
          <a:bodyPr vert="horz" lIns="91275" tIns="45639" rIns="91275" bIns="45639"/>
          <a:lstStyle>
            <a:lvl1pPr marL="0" indent="0" algn="ctr">
              <a:lnSpc>
                <a:spcPts val="1999"/>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9217" y="1316738"/>
            <a:ext cx="7961376" cy="374904"/>
          </a:xfrm>
          <a:prstGeom prst="rect">
            <a:avLst/>
          </a:prstGeom>
        </p:spPr>
        <p:txBody>
          <a:bodyPr vert="horz" lIns="91275" tIns="45639" rIns="91275" bIns="45639" anchor="b" anchorCtr="0"/>
          <a:lstStyle>
            <a:lvl1pPr marL="0" indent="0" algn="ctr">
              <a:lnSpc>
                <a:spcPts val="1999"/>
              </a:lnSpc>
              <a:spcBef>
                <a:spcPts val="300"/>
              </a:spcBef>
              <a:spcAft>
                <a:spcPts val="600"/>
              </a:spcAft>
              <a:buFontTx/>
              <a:buNone/>
              <a:defRPr sz="180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9217" y="5605272"/>
            <a:ext cx="7961376" cy="274320"/>
          </a:xfrm>
          <a:prstGeom prst="rect">
            <a:avLst/>
          </a:prstGeom>
        </p:spPr>
        <p:txBody>
          <a:bodyPr vert="horz" lIns="91275" tIns="45639" rIns="91275" bIns="45639" anchor="t" anchorCtr="0"/>
          <a:lstStyle>
            <a:lvl1pPr marL="0" indent="0" algn="ctr">
              <a:lnSpc>
                <a:spcPts val="1400"/>
              </a:lnSpc>
              <a:spcBef>
                <a:spcPts val="300"/>
              </a:spcBef>
              <a:spcAft>
                <a:spcPts val="600"/>
              </a:spcAft>
              <a:buFontTx/>
              <a:buNone/>
              <a:defRPr sz="1200" b="1" i="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04224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6482" y="1828800"/>
            <a:ext cx="7583424" cy="3346704"/>
          </a:xfrm>
          <a:prstGeom prst="rect">
            <a:avLst/>
          </a:prstGeom>
          <a:ln w="12700">
            <a:solidFill>
              <a:schemeClr val="tx1"/>
            </a:solidFill>
          </a:ln>
        </p:spPr>
        <p:txBody>
          <a:bodyPr vert="horz" lIns="91275" tIns="45639" rIns="91275" bIns="45639"/>
          <a:lstStyle>
            <a:lvl1pPr marL="0" indent="0">
              <a:lnSpc>
                <a:spcPts val="1999"/>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6482" y="1371600"/>
            <a:ext cx="7583424" cy="374904"/>
          </a:xfrm>
          <a:prstGeom prst="rect">
            <a:avLst/>
          </a:prstGeom>
        </p:spPr>
        <p:txBody>
          <a:bodyPr vert="horz" lIns="91275" tIns="45639" rIns="91275" bIns="45639" anchor="b" anchorCtr="0"/>
          <a:lstStyle>
            <a:lvl1pPr marL="0" indent="0" algn="ctr">
              <a:lnSpc>
                <a:spcPts val="1999"/>
              </a:lnSpc>
              <a:spcBef>
                <a:spcPts val="300"/>
              </a:spcBef>
              <a:spcAft>
                <a:spcPts val="600"/>
              </a:spcAft>
              <a:buFontTx/>
              <a:buNone/>
              <a:defRPr sz="180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6482" y="5230368"/>
            <a:ext cx="7583424" cy="274320"/>
          </a:xfrm>
          <a:prstGeom prst="rect">
            <a:avLst/>
          </a:prstGeom>
        </p:spPr>
        <p:txBody>
          <a:bodyPr vert="horz" lIns="91275" tIns="45639" rIns="91275" bIns="45639" anchor="t" anchorCtr="0"/>
          <a:lstStyle>
            <a:lvl1pPr marL="0" indent="0" algn="ctr">
              <a:lnSpc>
                <a:spcPts val="1400"/>
              </a:lnSpc>
              <a:spcBef>
                <a:spcPts val="300"/>
              </a:spcBef>
              <a:spcAft>
                <a:spcPts val="600"/>
              </a:spcAft>
              <a:buFontTx/>
              <a:buNone/>
              <a:defRPr sz="1200" b="1" i="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197136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2226" y="1700785"/>
            <a:ext cx="8607552" cy="3941064"/>
          </a:xfrm>
          <a:prstGeom prst="rect">
            <a:avLst/>
          </a:prstGeom>
          <a:ln w="12700">
            <a:solidFill>
              <a:schemeClr val="tx1"/>
            </a:solidFill>
          </a:ln>
        </p:spPr>
        <p:txBody>
          <a:bodyPr vert="horz" lIns="91275" tIns="45639" rIns="91275" bIns="45639"/>
          <a:lstStyle>
            <a:lvl1pPr marL="0" indent="0">
              <a:lnSpc>
                <a:spcPts val="1999"/>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2226" y="1252732"/>
            <a:ext cx="8607552" cy="374904"/>
          </a:xfrm>
          <a:prstGeom prst="rect">
            <a:avLst/>
          </a:prstGeom>
        </p:spPr>
        <p:txBody>
          <a:bodyPr vert="horz" lIns="91275" tIns="45639" rIns="91275" bIns="45639" anchor="b" anchorCtr="0"/>
          <a:lstStyle>
            <a:lvl1pPr marL="0" indent="0" algn="ctr">
              <a:lnSpc>
                <a:spcPts val="1999"/>
              </a:lnSpc>
              <a:spcBef>
                <a:spcPts val="300"/>
              </a:spcBef>
              <a:spcAft>
                <a:spcPts val="600"/>
              </a:spcAft>
              <a:buFontTx/>
              <a:buNone/>
              <a:defRPr sz="180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2226" y="5705856"/>
            <a:ext cx="8607552" cy="274320"/>
          </a:xfrm>
          <a:prstGeom prst="rect">
            <a:avLst/>
          </a:prstGeom>
        </p:spPr>
        <p:txBody>
          <a:bodyPr vert="horz" lIns="91275" tIns="45639" rIns="91275" bIns="45639" anchor="t" anchorCtr="0"/>
          <a:lstStyle>
            <a:lvl1pPr marL="0" indent="0" algn="ctr">
              <a:lnSpc>
                <a:spcPts val="1400"/>
              </a:lnSpc>
              <a:spcBef>
                <a:spcPts val="300"/>
              </a:spcBef>
              <a:spcAft>
                <a:spcPts val="600"/>
              </a:spcAft>
              <a:buFontTx/>
              <a:buNone/>
              <a:defRPr sz="1200" b="1" i="0" baseline="0"/>
            </a:lvl1pPr>
            <a:lvl2pPr marL="519758" indent="0">
              <a:buNone/>
              <a:defRPr/>
            </a:lvl2pPr>
            <a:lvl3pPr marL="974553" indent="0">
              <a:buNone/>
              <a:defRPr/>
            </a:lvl3pPr>
            <a:lvl4pPr marL="1424593"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231470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411480"/>
            <a:ext cx="11375435"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856" y="173736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382987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01E63595-A68C-FB48-99B9-648EC7BEFC4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425864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8" y="1293094"/>
            <a:ext cx="5318753"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20448" y="1293094"/>
            <a:ext cx="5318753"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1588">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3CB16FA4-6369-7294-632D-42BCA1B475BD}"/>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02796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8D420DCF-B4B3-C1A2-0967-98216316C5B8}"/>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355467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descr="A white letter on a purple background&#10;&#10;Description automatically generated">
            <a:extLst>
              <a:ext uri="{FF2B5EF4-FFF2-40B4-BE49-F238E27FC236}">
                <a16:creationId xmlns:a16="http://schemas.microsoft.com/office/drawing/2014/main" id="{0E324530-BDB6-1EB7-4DCF-4FA1DD5C4EFE}"/>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47099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1200"/>
              </a:spcBef>
              <a:spcAft>
                <a:spcPts val="0"/>
              </a:spcAft>
              <a:defRPr/>
            </a:lvl1pPr>
            <a:lvl2pPr marL="539750" indent="-255588">
              <a:lnSpc>
                <a:spcPct val="90000"/>
              </a:lnSpc>
              <a:spcBef>
                <a:spcPts val="600"/>
              </a:spcBef>
              <a:spcAft>
                <a:spcPts val="0"/>
              </a:spcAft>
              <a:defRPr sz="1800"/>
            </a:lvl2pPr>
            <a:lvl3pPr marL="757238" indent="-184150">
              <a:lnSpc>
                <a:spcPct val="90000"/>
              </a:lnSpc>
              <a:spcBef>
                <a:spcPts val="600"/>
              </a:spcBef>
              <a:spcAft>
                <a:spcPts val="0"/>
              </a:spcAft>
              <a:buSzPct val="90000"/>
              <a:buFont typeface="Arial" pitchFamily="34" charset="0"/>
              <a:buChar char="•"/>
              <a:defRPr/>
            </a:lvl3pPr>
            <a:lvl4pPr marL="1033272" indent="0">
              <a:lnSpc>
                <a:spcPct val="90000"/>
              </a:lnSpc>
              <a:spcBef>
                <a:spcPts val="600"/>
              </a:spcBef>
              <a:spcAft>
                <a:spcPts val="0"/>
              </a:spcAft>
              <a:buFontTx/>
              <a:buNone/>
              <a:defRPr/>
            </a:lvl4pPr>
            <a:lvl5pPr marL="1261872"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a:xfrm>
            <a:off x="1254037" y="145149"/>
            <a:ext cx="9683928" cy="464455"/>
          </a:xfrm>
        </p:spPr>
        <p:txBody>
          <a:bodyPr/>
          <a:lstStyle/>
          <a:p>
            <a:r>
              <a:rPr lang="en-US"/>
              <a:t>Click to edit Master title style</a:t>
            </a:r>
            <a:endParaRPr lang="en-US" dirty="0"/>
          </a:p>
        </p:txBody>
      </p:sp>
      <p:sp>
        <p:nvSpPr>
          <p:cNvPr id="9" name="Text Placeholder 8"/>
          <p:cNvSpPr>
            <a:spLocks noGrp="1"/>
          </p:cNvSpPr>
          <p:nvPr>
            <p:ph type="body" sz="quarter" idx="11" hasCustomPrompt="1"/>
          </p:nvPr>
        </p:nvSpPr>
        <p:spPr>
          <a:xfrm>
            <a:off x="1254037" y="593820"/>
            <a:ext cx="9683839" cy="296863"/>
          </a:xfrm>
          <a:prstGeom prst="rect">
            <a:avLst/>
          </a:prstGeom>
        </p:spPr>
        <p:txBody>
          <a:bodyPr/>
          <a:lstStyle>
            <a:lvl1pPr marL="0" indent="0" algn="ctr">
              <a:lnSpc>
                <a:spcPts val="2400"/>
              </a:lnSpc>
              <a:buNone/>
              <a:defRPr sz="2400"/>
            </a:lvl1pPr>
          </a:lstStyle>
          <a:p>
            <a:pPr lvl="0"/>
            <a:r>
              <a:rPr lang="en-US" dirty="0"/>
              <a:t>Click to add Subtitle</a:t>
            </a:r>
          </a:p>
        </p:txBody>
      </p:sp>
      <p:pic>
        <p:nvPicPr>
          <p:cNvPr id="2" name="Picture 1" descr="A white letter on a purple background&#10;&#10;Description automatically generated">
            <a:extLst>
              <a:ext uri="{FF2B5EF4-FFF2-40B4-BE49-F238E27FC236}">
                <a16:creationId xmlns:a16="http://schemas.microsoft.com/office/drawing/2014/main" id="{930B0D40-D878-B7FE-889D-AEFC4D91EE8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351566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680754"/>
            <a:ext cx="10918365" cy="4442955"/>
          </a:xfrm>
          <a:prstGeom prst="rect">
            <a:avLst/>
          </a:prstGeom>
        </p:spPr>
        <p:txBody>
          <a:bodyPr anchor="t" anchorCtr="1"/>
          <a:lstStyle>
            <a:lvl1pPr>
              <a:lnSpc>
                <a:spcPct val="90000"/>
              </a:lnSpc>
              <a:spcBef>
                <a:spcPts val="1500"/>
              </a:spcBef>
              <a:spcAft>
                <a:spcPts val="0"/>
              </a:spcAft>
              <a:defRPr/>
            </a:lvl1pPr>
            <a:lvl2pPr marL="539750" indent="-255588">
              <a:lnSpc>
                <a:spcPct val="90000"/>
              </a:lnSpc>
              <a:spcBef>
                <a:spcPts val="1500"/>
              </a:spcBef>
              <a:spcAft>
                <a:spcPts val="0"/>
              </a:spcAft>
              <a:defRPr sz="1800"/>
            </a:lvl2pPr>
            <a:lvl3pPr marL="757238" indent="-184150">
              <a:lnSpc>
                <a:spcPct val="90000"/>
              </a:lnSpc>
              <a:spcBef>
                <a:spcPts val="1500"/>
              </a:spcBef>
              <a:spcAft>
                <a:spcPts val="0"/>
              </a:spcAft>
              <a:buSzPct val="90000"/>
              <a:buFont typeface="Arial" pitchFamily="34" charset="0"/>
              <a:buChar char="•"/>
              <a:defRPr/>
            </a:lvl3pPr>
            <a:lvl4pPr marL="1033272" indent="0">
              <a:lnSpc>
                <a:spcPct val="90000"/>
              </a:lnSpc>
              <a:spcBef>
                <a:spcPts val="1500"/>
              </a:spcBef>
              <a:spcAft>
                <a:spcPts val="0"/>
              </a:spcAft>
              <a:buFontTx/>
              <a:buNone/>
              <a:defRPr/>
            </a:lvl4pPr>
            <a:lvl5pPr marL="1261872" indent="0">
              <a:lnSpc>
                <a:spcPct val="90000"/>
              </a:lnSpc>
              <a:spcBef>
                <a:spcPts val="15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BCA21247-3C0C-4D94-116B-545782AFF7D7}"/>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364928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113198" y="1768105"/>
            <a:ext cx="7960595" cy="3773711"/>
          </a:xfrm>
          <a:prstGeom prst="rect">
            <a:avLst/>
          </a:prstGeom>
          <a:ln w="12700">
            <a:solidFill>
              <a:schemeClr val="tx1"/>
            </a:solidFill>
          </a:ln>
        </p:spPr>
        <p:txBody>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113198" y="5603133"/>
            <a:ext cx="7960595"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9" name="Text Placeholder 3"/>
          <p:cNvSpPr>
            <a:spLocks noGrp="1"/>
          </p:cNvSpPr>
          <p:nvPr>
            <p:ph type="body" sz="half" idx="10"/>
          </p:nvPr>
        </p:nvSpPr>
        <p:spPr>
          <a:xfrm>
            <a:off x="2113198" y="1312860"/>
            <a:ext cx="7960595" cy="377390"/>
          </a:xfrm>
          <a:prstGeom prst="rect">
            <a:avLst/>
          </a:prstGeom>
        </p:spPr>
        <p:txBody>
          <a:bodyPr anchor="b"/>
          <a:lstStyle>
            <a:lvl1pPr marL="0" indent="0" algn="ctr">
              <a:lnSpc>
                <a:spcPts val="2000"/>
              </a:lnSpc>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335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Media Placeholder 3"/>
          <p:cNvSpPr>
            <a:spLocks noGrp="1"/>
          </p:cNvSpPr>
          <p:nvPr>
            <p:ph type="media" sz="quarter" idx="10"/>
          </p:nvPr>
        </p:nvSpPr>
        <p:spPr>
          <a:xfrm>
            <a:off x="2315444" y="1828800"/>
            <a:ext cx="7583424" cy="3343275"/>
          </a:xfrm>
          <a:prstGeom prst="rect">
            <a:avLst/>
          </a:prstGeom>
          <a:ln w="12700">
            <a:solidFill>
              <a:schemeClr val="tx1"/>
            </a:solidFill>
          </a:ln>
        </p:spPr>
        <p:txBody>
          <a:bodyPr/>
          <a:lstStyle>
            <a:lvl1pPr marL="0" indent="0">
              <a:buFontTx/>
              <a:buNone/>
              <a:defRPr/>
            </a:lvl1pPr>
          </a:lstStyle>
          <a:p>
            <a:r>
              <a:rPr lang="en-US"/>
              <a:t>Click icon to add media</a:t>
            </a:r>
            <a:endParaRPr lang="en-US" dirty="0"/>
          </a:p>
        </p:txBody>
      </p:sp>
      <p:sp>
        <p:nvSpPr>
          <p:cNvPr id="5" name="Text Placeholder 3"/>
          <p:cNvSpPr>
            <a:spLocks noGrp="1"/>
          </p:cNvSpPr>
          <p:nvPr>
            <p:ph type="body" sz="half" idx="2"/>
          </p:nvPr>
        </p:nvSpPr>
        <p:spPr>
          <a:xfrm>
            <a:off x="2316481" y="5229437"/>
            <a:ext cx="7583424" cy="274320"/>
          </a:xfrm>
          <a:prstGeom prst="rect">
            <a:avLst/>
          </a:prstGeom>
        </p:spPr>
        <p:txBody>
          <a:bodyPr/>
          <a:lstStyle>
            <a:lvl1pPr marL="0" indent="0" algn="ctr">
              <a:lnSpc>
                <a:spcPts val="1400"/>
              </a:lnSpc>
              <a:buNone/>
              <a:defRPr sz="1200" b="1">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1"/>
          </p:nvPr>
        </p:nvSpPr>
        <p:spPr>
          <a:xfrm>
            <a:off x="2316481" y="1368517"/>
            <a:ext cx="7583424" cy="377390"/>
          </a:xfrm>
          <a:prstGeom prst="rect">
            <a:avLst/>
          </a:prstGeom>
        </p:spPr>
        <p:txBody>
          <a:bodyPr anchor="b"/>
          <a:lstStyle>
            <a:lvl1pPr marL="0" indent="0" algn="ctr">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5783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4037" y="101601"/>
            <a:ext cx="9683928" cy="816989"/>
          </a:xfrm>
          <a:prstGeom prst="rect">
            <a:avLst/>
          </a:prstGeom>
        </p:spPr>
        <p:txBody>
          <a:bodyPr vert="horz" lIns="91440" tIns="45720" rIns="91440" bIns="45720" rtlCol="0" anchor="ctr">
            <a:noAutofit/>
          </a:bodyPr>
          <a:lstStyle/>
          <a:p>
            <a:r>
              <a:rPr lang="en-US"/>
              <a:t>Click to edit Master title style</a:t>
            </a:r>
            <a:endParaRPr lang="en-US" dirty="0"/>
          </a:p>
        </p:txBody>
      </p:sp>
      <p:cxnSp>
        <p:nvCxnSpPr>
          <p:cNvPr id="18" name="Straight Connector 12"/>
          <p:cNvCxnSpPr>
            <a:cxnSpLocks noChangeShapeType="1"/>
          </p:cNvCxnSpPr>
          <p:nvPr/>
        </p:nvCxnSpPr>
        <p:spPr bwMode="auto">
          <a:xfrm>
            <a:off x="1" y="950913"/>
            <a:ext cx="12192000" cy="0"/>
          </a:xfrm>
          <a:prstGeom prst="line">
            <a:avLst/>
          </a:prstGeom>
          <a:noFill/>
          <a:ln w="22225" algn="ctr">
            <a:solidFill>
              <a:srgbClr val="800000"/>
            </a:solidFill>
            <a:round/>
            <a:headEnd type="none" w="sm" len="sm"/>
            <a:tailEnd type="none" w="sm" len="sm"/>
          </a:ln>
        </p:spPr>
      </p:cxnSp>
      <p:cxnSp>
        <p:nvCxnSpPr>
          <p:cNvPr id="13" name="Straight Connector 12"/>
          <p:cNvCxnSpPr>
            <a:cxnSpLocks noChangeShapeType="1"/>
          </p:cNvCxnSpPr>
          <p:nvPr/>
        </p:nvCxnSpPr>
        <p:spPr bwMode="auto">
          <a:xfrm>
            <a:off x="1" y="6354186"/>
            <a:ext cx="12192000" cy="0"/>
          </a:xfrm>
          <a:prstGeom prst="line">
            <a:avLst/>
          </a:prstGeom>
          <a:noFill/>
          <a:ln w="22225" algn="ctr">
            <a:solidFill>
              <a:srgbClr val="800000"/>
            </a:solidFill>
            <a:round/>
            <a:headEnd type="none" w="sm" len="sm"/>
            <a:tailEnd type="none" w="sm" len="sm"/>
          </a:ln>
        </p:spPr>
      </p:cxnSp>
      <p:sp>
        <p:nvSpPr>
          <p:cNvPr id="10" name="Rectangle 1032"/>
          <p:cNvSpPr>
            <a:spLocks noChangeArrowheads="1"/>
          </p:cNvSpPr>
          <p:nvPr/>
        </p:nvSpPr>
        <p:spPr bwMode="auto">
          <a:xfrm>
            <a:off x="429382" y="6451134"/>
            <a:ext cx="1450848" cy="219456"/>
          </a:xfrm>
          <a:prstGeom prst="rect">
            <a:avLst/>
          </a:prstGeom>
          <a:noFill/>
          <a:ln w="9525">
            <a:noFill/>
            <a:miter lim="800000"/>
            <a:headEnd/>
            <a:tailEnd/>
          </a:ln>
          <a:effectLst/>
        </p:spPr>
        <p:txBody>
          <a:bodyPr wrap="square" lIns="45720" tIns="0" rIns="0" bIns="0"/>
          <a:lstStyle/>
          <a:p>
            <a:pPr>
              <a:defRPr/>
            </a:pPr>
            <a:r>
              <a:rPr lang="en-US" sz="700" dirty="0">
                <a:solidFill>
                  <a:srgbClr val="000000"/>
                </a:solidFill>
                <a:cs typeface="Arial" pitchFamily="34" charset="0"/>
              </a:rPr>
              <a:t>Slide - </a:t>
            </a:r>
            <a:fld id="{6A829F23-F466-44AA-A5B9-24580D3A690E}" type="slidenum">
              <a:rPr lang="en-US" sz="700" smtClean="0">
                <a:solidFill>
                  <a:srgbClr val="000000"/>
                </a:solidFill>
                <a:cs typeface="Arial" pitchFamily="34" charset="0"/>
              </a:rPr>
              <a:pPr>
                <a:defRPr/>
              </a:pPr>
              <a:t>‹#›</a:t>
            </a:fld>
            <a:endParaRPr lang="en-US" sz="700" dirty="0">
              <a:solidFill>
                <a:srgbClr val="000000"/>
              </a:solidFill>
              <a:cs typeface="Arial" pitchFamily="34" charset="0"/>
            </a:endParaRPr>
          </a:p>
        </p:txBody>
      </p:sp>
      <p:pic>
        <p:nvPicPr>
          <p:cNvPr id="11" name="Picture 10" descr="mit-logo.jpg"/>
          <p:cNvPicPr>
            <a:picLocks noChangeAspect="1"/>
          </p:cNvPicPr>
          <p:nvPr/>
        </p:nvPicPr>
        <p:blipFill rotWithShape="1">
          <a:blip r:embed="rId19"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145033" y="192376"/>
            <a:ext cx="1114065" cy="624006"/>
          </a:xfrm>
          <a:prstGeom prst="rect">
            <a:avLst/>
          </a:prstGeom>
        </p:spPr>
      </p:pic>
      <p:pic>
        <p:nvPicPr>
          <p:cNvPr id="3" name="Picture 2" descr="A white letter on a purple background&#10;&#10;Description automatically generated">
            <a:extLst>
              <a:ext uri="{FF2B5EF4-FFF2-40B4-BE49-F238E27FC236}">
                <a16:creationId xmlns:a16="http://schemas.microsoft.com/office/drawing/2014/main" id="{ACF67BDE-1433-14A4-E602-C848E38208D1}"/>
              </a:ext>
            </a:extLst>
          </p:cNvPr>
          <p:cNvPicPr>
            <a:picLocks noChangeAspect="1"/>
          </p:cNvPicPr>
          <p:nvPr userDrawn="1"/>
        </p:nvPicPr>
        <p:blipFill>
          <a:blip r:embed="rId20"/>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674265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eaLnBrk="1" hangingPunct="1">
        <a:lnSpc>
          <a:spcPts val="2800"/>
        </a:lnSpc>
        <a:defRPr sz="2800" b="1">
          <a:latin typeface="Arial" pitchFamily="34" charset="0"/>
          <a:cs typeface="Arial" pitchFamily="34" charset="0"/>
        </a:defRPr>
      </a:lvl1pPr>
    </p:titleStyle>
    <p:bodyStyle>
      <a:lvl1pPr marL="233363" indent="-233363"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1pPr>
      <a:lvl2pPr marL="509588" indent="-225425" algn="l" eaLnBrk="1" hangingPunct="1">
        <a:lnSpc>
          <a:spcPts val="2000"/>
        </a:lnSpc>
        <a:spcBef>
          <a:spcPts val="300"/>
        </a:spcBef>
        <a:spcAft>
          <a:spcPts val="600"/>
        </a:spcAft>
        <a:buFont typeface="Arial" pitchFamily="34" charset="0"/>
        <a:buChar char="–"/>
        <a:defRPr sz="2000" b="1">
          <a:latin typeface="Arial" pitchFamily="34" charset="0"/>
          <a:cs typeface="Arial" pitchFamily="34" charset="0"/>
        </a:defRPr>
      </a:lvl2pPr>
      <a:lvl3pPr marL="854075" indent="-223838" algn="l" eaLnBrk="1" hangingPunct="1">
        <a:lnSpc>
          <a:spcPts val="2000"/>
        </a:lnSpc>
        <a:spcBef>
          <a:spcPts val="300"/>
        </a:spcBef>
        <a:spcAft>
          <a:spcPts val="600"/>
        </a:spcAft>
        <a:buFont typeface="Arial" pitchFamily="34" charset="0"/>
        <a:buChar char="•"/>
        <a:defRPr sz="1600" b="1">
          <a:latin typeface="Arial" pitchFamily="34" charset="0"/>
          <a:cs typeface="Arial" pitchFamily="34" charset="0"/>
        </a:defRPr>
      </a:lvl3pPr>
      <a:lvl4pPr marL="1035050" indent="-180975" algn="l" eaLnBrk="1" hangingPunct="1">
        <a:lnSpc>
          <a:spcPts val="2000"/>
        </a:lnSpc>
        <a:spcBef>
          <a:spcPts val="300"/>
        </a:spcBef>
        <a:spcAft>
          <a:spcPts val="600"/>
        </a:spcAft>
        <a:buFont typeface="Courier New" pitchFamily="49" charset="0"/>
        <a:buChar char="o"/>
        <a:defRPr sz="1400" b="1">
          <a:latin typeface="Arial" pitchFamily="34" charset="0"/>
          <a:cs typeface="Arial" pitchFamily="34" charset="0"/>
        </a:defRPr>
      </a:lvl4pPr>
      <a:lvl5pPr marL="796925" indent="0" algn="l" eaLnBrk="1" hangingPunct="1">
        <a:spcBef>
          <a:spcPts val="600"/>
        </a:spcBef>
        <a:defRPr sz="1600" b="1">
          <a:latin typeface="Arial" pitchFamily="34" charset="0"/>
          <a:cs typeface="Arial" pitchFamily="34" charset="0"/>
        </a:defRPr>
      </a:lvl5pPr>
      <a:lvl6pPr marL="1147763" indent="0" algn="l" eaLnBrk="1" hangingPunct="1">
        <a:spcBef>
          <a:spcPts val="600"/>
        </a:spcBef>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refinery.github.io/git-intro/conflict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atlassian.com/git/tutorials/using-branches/merge-conflic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hyperlink" Target="http://scottchacon.com/2011/08/31/github-flow.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7" Type="http://schemas.openxmlformats.org/officeDocument/2006/relationships/hyperlink" Target="https://doi.org/10.6084/m9.figshare.2279076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nvie.com/posts/a-successful-git-branching-model/"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repositories/configuring-branches-and-merges-in-your-repository/managing-protected-branches/about-protected-branch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NTERSECT-training/intersect-training-day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EE6A76-57C8-693E-D148-481B5A15E3BA}"/>
              </a:ext>
            </a:extLst>
          </p:cNvPr>
          <p:cNvSpPr>
            <a:spLocks noGrp="1"/>
          </p:cNvSpPr>
          <p:nvPr>
            <p:ph type="subTitle" idx="1"/>
          </p:nvPr>
        </p:nvSpPr>
        <p:spPr/>
        <p:txBody>
          <a:bodyPr/>
          <a:lstStyle/>
          <a:p>
            <a:r>
              <a:rPr lang="en-US" dirty="0"/>
              <a:t>INTERSECT Bootcamp</a:t>
            </a:r>
          </a:p>
          <a:p>
            <a:r>
              <a:rPr lang="en-US" dirty="0"/>
              <a:t>Lauren Milechin</a:t>
            </a:r>
          </a:p>
        </p:txBody>
      </p:sp>
      <p:sp>
        <p:nvSpPr>
          <p:cNvPr id="2" name="Title 1">
            <a:extLst>
              <a:ext uri="{FF2B5EF4-FFF2-40B4-BE49-F238E27FC236}">
                <a16:creationId xmlns:a16="http://schemas.microsoft.com/office/drawing/2014/main" id="{F26C19BF-32C9-0B37-2DF8-82A26CA7F924}"/>
              </a:ext>
            </a:extLst>
          </p:cNvPr>
          <p:cNvSpPr>
            <a:spLocks noGrp="1"/>
          </p:cNvSpPr>
          <p:nvPr>
            <p:ph type="ctrTitle"/>
          </p:nvPr>
        </p:nvSpPr>
        <p:spPr/>
        <p:txBody>
          <a:bodyPr/>
          <a:lstStyle/>
          <a:p>
            <a:r>
              <a:rPr lang="en-US" dirty="0"/>
              <a:t>Collaborative Git</a:t>
            </a:r>
          </a:p>
        </p:txBody>
      </p:sp>
    </p:spTree>
    <p:extLst>
      <p:ext uri="{BB962C8B-B14F-4D97-AF65-F5344CB8AC3E}">
        <p14:creationId xmlns:p14="http://schemas.microsoft.com/office/powerpoint/2010/main" val="19756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8" y="1293094"/>
            <a:ext cx="10304716" cy="4581233"/>
          </a:xfrm>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endParaRPr lang="en-US" dirty="0"/>
          </a:p>
          <a:p>
            <a:pPr marL="0" indent="0">
              <a:buNone/>
            </a:pPr>
            <a:endParaRPr lang="en-US" dirty="0"/>
          </a:p>
          <a:p>
            <a:endParaRPr lang="en-US" dirty="0"/>
          </a:p>
          <a:p>
            <a:endParaRPr lang="en-US" dirty="0"/>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2990393"/>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178691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26" name="Group 25" descr="Figure showing the process of creating a branch. First a graph diagram of a repository is shown with two commits on the main branch. To the left is an arrow with the text &quot;git checkout -b my_branch&quot; followed by the same repository with the new feature branch added. A smiley face is used on each diagram to show where you are in the repository, the first has it on the second commit in the main branch, the second on the feature branch.">
            <a:extLst>
              <a:ext uri="{FF2B5EF4-FFF2-40B4-BE49-F238E27FC236}">
                <a16:creationId xmlns:a16="http://schemas.microsoft.com/office/drawing/2014/main" id="{6606E0C3-A099-D8CB-805B-BF394EF7919C}"/>
              </a:ext>
            </a:extLst>
          </p:cNvPr>
          <p:cNvGrpSpPr/>
          <p:nvPr/>
        </p:nvGrpSpPr>
        <p:grpSpPr>
          <a:xfrm>
            <a:off x="1625994" y="3498276"/>
            <a:ext cx="8940012" cy="1990802"/>
            <a:chOff x="1254036" y="2807752"/>
            <a:chExt cx="8940012" cy="1990802"/>
          </a:xfrm>
        </p:grpSpPr>
        <p:grpSp>
          <p:nvGrpSpPr>
            <p:cNvPr id="11" name="Group 10">
              <a:extLst>
                <a:ext uri="{FF2B5EF4-FFF2-40B4-BE49-F238E27FC236}">
                  <a16:creationId xmlns:a16="http://schemas.microsoft.com/office/drawing/2014/main" id="{F969D466-55ED-C3A5-1304-9EF7E88E2D4D}"/>
                </a:ext>
              </a:extLst>
            </p:cNvPr>
            <p:cNvGrpSpPr/>
            <p:nvPr/>
          </p:nvGrpSpPr>
          <p:grpSpPr>
            <a:xfrm>
              <a:off x="7168514" y="2807752"/>
              <a:ext cx="3025534" cy="1823560"/>
              <a:chOff x="7074640" y="693230"/>
              <a:chExt cx="3025534" cy="1823560"/>
            </a:xfrm>
          </p:grpSpPr>
          <p:grpSp>
            <p:nvGrpSpPr>
              <p:cNvPr id="12" name="Group 11">
                <a:extLst>
                  <a:ext uri="{FF2B5EF4-FFF2-40B4-BE49-F238E27FC236}">
                    <a16:creationId xmlns:a16="http://schemas.microsoft.com/office/drawing/2014/main" id="{B0A305F2-1E18-23B6-D038-59891E82970F}"/>
                  </a:ext>
                </a:extLst>
              </p:cNvPr>
              <p:cNvGrpSpPr/>
              <p:nvPr/>
            </p:nvGrpSpPr>
            <p:grpSpPr>
              <a:xfrm>
                <a:off x="7074640" y="759427"/>
                <a:ext cx="2854846" cy="1757363"/>
                <a:chOff x="265176" y="253556"/>
                <a:chExt cx="2854846" cy="1757363"/>
              </a:xfrm>
            </p:grpSpPr>
            <p:sp>
              <p:nvSpPr>
                <p:cNvPr id="14" name="Oval 13">
                  <a:extLst>
                    <a:ext uri="{FF2B5EF4-FFF2-40B4-BE49-F238E27FC236}">
                      <a16:creationId xmlns:a16="http://schemas.microsoft.com/office/drawing/2014/main" id="{069384CE-34D6-6975-8850-0D2407CE7F8F}"/>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5" name="Oval 14">
                  <a:extLst>
                    <a:ext uri="{FF2B5EF4-FFF2-40B4-BE49-F238E27FC236}">
                      <a16:creationId xmlns:a16="http://schemas.microsoft.com/office/drawing/2014/main" id="{C8A5AD6A-1EFB-94EF-8D65-4AA9FE9EC1E9}"/>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6" name="Oval 15">
                  <a:extLst>
                    <a:ext uri="{FF2B5EF4-FFF2-40B4-BE49-F238E27FC236}">
                      <a16:creationId xmlns:a16="http://schemas.microsoft.com/office/drawing/2014/main" id="{CE792B1C-F2E6-6905-9FFD-69CDD63E839E}"/>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17" name="Straight Arrow Connector 16">
                  <a:extLst>
                    <a:ext uri="{FF2B5EF4-FFF2-40B4-BE49-F238E27FC236}">
                      <a16:creationId xmlns:a16="http://schemas.microsoft.com/office/drawing/2014/main" id="{C73A975A-2FAB-8505-7649-9559866F924A}"/>
                    </a:ext>
                  </a:extLst>
                </p:cNvPr>
                <p:cNvCxnSpPr>
                  <a:stCxn id="14" idx="6"/>
                  <a:endCxn id="15"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0A6C386-7265-A805-E981-83D3D28C4DBA}"/>
                    </a:ext>
                  </a:extLst>
                </p:cNvPr>
                <p:cNvCxnSpPr>
                  <a:stCxn id="15" idx="0"/>
                  <a:endCxn id="16"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3" name="Smiley Face 12">
                <a:extLst>
                  <a:ext uri="{FF2B5EF4-FFF2-40B4-BE49-F238E27FC236}">
                    <a16:creationId xmlns:a16="http://schemas.microsoft.com/office/drawing/2014/main" id="{624696B1-2AE1-996E-F626-EDAA15550109}"/>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7AF2ABD-9D5A-1AB3-69B5-C781ED1FCA3D}"/>
                </a:ext>
              </a:extLst>
            </p:cNvPr>
            <p:cNvGrpSpPr/>
            <p:nvPr/>
          </p:nvGrpSpPr>
          <p:grpSpPr>
            <a:xfrm>
              <a:off x="1254036" y="3895510"/>
              <a:ext cx="1885385" cy="735802"/>
              <a:chOff x="1569634" y="1150436"/>
              <a:chExt cx="1885385" cy="735802"/>
            </a:xfrm>
          </p:grpSpPr>
          <p:grpSp>
            <p:nvGrpSpPr>
              <p:cNvPr id="20" name="Group 19">
                <a:extLst>
                  <a:ext uri="{FF2B5EF4-FFF2-40B4-BE49-F238E27FC236}">
                    <a16:creationId xmlns:a16="http://schemas.microsoft.com/office/drawing/2014/main" id="{0310C295-1977-B6C9-F1E9-CB69FE5DAE86}"/>
                  </a:ext>
                </a:extLst>
              </p:cNvPr>
              <p:cNvGrpSpPr/>
              <p:nvPr/>
            </p:nvGrpSpPr>
            <p:grpSpPr>
              <a:xfrm>
                <a:off x="1569634" y="1257588"/>
                <a:ext cx="1741748" cy="628650"/>
                <a:chOff x="265176" y="1382269"/>
                <a:chExt cx="1741748" cy="628650"/>
              </a:xfrm>
            </p:grpSpPr>
            <p:sp>
              <p:nvSpPr>
                <p:cNvPr id="22" name="Oval 21">
                  <a:extLst>
                    <a:ext uri="{FF2B5EF4-FFF2-40B4-BE49-F238E27FC236}">
                      <a16:creationId xmlns:a16="http://schemas.microsoft.com/office/drawing/2014/main" id="{5D840E6E-EB11-46FB-C6A1-FDEB506A4B1E}"/>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77C3E256-FD77-73F6-BB0F-D5A4FB2708E2}"/>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cxnSp>
              <p:nvCxnSpPr>
                <p:cNvPr id="24" name="Straight Arrow Connector 23">
                  <a:extLst>
                    <a:ext uri="{FF2B5EF4-FFF2-40B4-BE49-F238E27FC236}">
                      <a16:creationId xmlns:a16="http://schemas.microsoft.com/office/drawing/2014/main" id="{17363123-CCD7-0D50-B01C-A92302AAEEA0}"/>
                    </a:ext>
                  </a:extLst>
                </p:cNvPr>
                <p:cNvCxnSpPr>
                  <a:cxnSpLocks/>
                  <a:stCxn id="22" idx="6"/>
                  <a:endCxn id="23"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1" name="Smiley Face 20">
                <a:extLst>
                  <a:ext uri="{FF2B5EF4-FFF2-40B4-BE49-F238E27FC236}">
                    <a16:creationId xmlns:a16="http://schemas.microsoft.com/office/drawing/2014/main" id="{8CF28DE6-5D1A-7A9A-5A56-5F08745C18FF}"/>
                  </a:ext>
                </a:extLst>
              </p:cNvPr>
              <p:cNvSpPr/>
              <p:nvPr/>
            </p:nvSpPr>
            <p:spPr>
              <a:xfrm>
                <a:off x="3113643" y="1150436"/>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567E4BB7-9A6F-D427-3FD5-BE97A5B58E73}"/>
                </a:ext>
              </a:extLst>
            </p:cNvPr>
            <p:cNvSpPr/>
            <p:nvPr/>
          </p:nvSpPr>
          <p:spPr>
            <a:xfrm>
              <a:off x="3368645" y="3835419"/>
              <a:ext cx="3427008"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-b </a:t>
              </a:r>
              <a:r>
                <a:rPr lang="en-US" sz="1600" dirty="0" err="1">
                  <a:latin typeface="Consolas" panose="020B0609020204030204" pitchFamily="49" charset="0"/>
                  <a:cs typeface="Consolas" panose="020B0609020204030204" pitchFamily="49" charset="0"/>
                </a:rPr>
                <a:t>my_branch</a:t>
              </a:r>
              <a:r>
                <a:rPr lang="en-US" sz="1600" dirty="0"/>
                <a:t> </a:t>
              </a:r>
            </a:p>
          </p:txBody>
        </p:sp>
      </p:grpSp>
    </p:spTree>
    <p:extLst>
      <p:ext uri="{BB962C8B-B14F-4D97-AF65-F5344CB8AC3E}">
        <p14:creationId xmlns:p14="http://schemas.microsoft.com/office/powerpoint/2010/main" val="61930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8" y="1293094"/>
            <a:ext cx="10304716" cy="4581233"/>
          </a:xfrm>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endParaRPr lang="en-US" dirty="0"/>
          </a:p>
          <a:p>
            <a:endParaRPr lang="en-US" dirty="0"/>
          </a:p>
          <a:p>
            <a:pPr marL="0" indent="0">
              <a:buNone/>
            </a:pPr>
            <a:endParaRPr lang="en-US" dirty="0"/>
          </a:p>
          <a:p>
            <a:endParaRPr lang="en-US" dirty="0"/>
          </a:p>
          <a:p>
            <a:endParaRPr lang="en-US" dirty="0"/>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2990393"/>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178691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43" name="Group 42" descr="Figure creating commits on a branch. First a graph diagram of a repository is shown with two commits on the main branch and one on a feature branch. To the left is an arrow with the text &quot;git commit (x2)&quot;, followed by the same repository with to additional commits on the feature branch. A smiley face is used on each diagram to show where you are in the repository, each on the last commit on the feature branch.">
            <a:extLst>
              <a:ext uri="{FF2B5EF4-FFF2-40B4-BE49-F238E27FC236}">
                <a16:creationId xmlns:a16="http://schemas.microsoft.com/office/drawing/2014/main" id="{967D1C4E-5E11-F9D5-E95A-BB7299998768}"/>
              </a:ext>
            </a:extLst>
          </p:cNvPr>
          <p:cNvGrpSpPr/>
          <p:nvPr/>
        </p:nvGrpSpPr>
        <p:grpSpPr>
          <a:xfrm>
            <a:off x="633248" y="4024122"/>
            <a:ext cx="10727888" cy="2128777"/>
            <a:chOff x="633248" y="3699678"/>
            <a:chExt cx="10727888" cy="2128777"/>
          </a:xfrm>
        </p:grpSpPr>
        <p:grpSp>
          <p:nvGrpSpPr>
            <p:cNvPr id="5" name="Group 4">
              <a:extLst>
                <a:ext uri="{FF2B5EF4-FFF2-40B4-BE49-F238E27FC236}">
                  <a16:creationId xmlns:a16="http://schemas.microsoft.com/office/drawing/2014/main" id="{9B898B85-23DB-8C07-9500-208FF24195AF}"/>
                </a:ext>
              </a:extLst>
            </p:cNvPr>
            <p:cNvGrpSpPr/>
            <p:nvPr/>
          </p:nvGrpSpPr>
          <p:grpSpPr>
            <a:xfrm>
              <a:off x="6349287" y="3699678"/>
              <a:ext cx="5011849" cy="1934223"/>
              <a:chOff x="6229317" y="3699678"/>
              <a:chExt cx="5011849" cy="1934223"/>
            </a:xfrm>
          </p:grpSpPr>
          <p:grpSp>
            <p:nvGrpSpPr>
              <p:cNvPr id="7" name="Group 6">
                <a:extLst>
                  <a:ext uri="{FF2B5EF4-FFF2-40B4-BE49-F238E27FC236}">
                    <a16:creationId xmlns:a16="http://schemas.microsoft.com/office/drawing/2014/main" id="{93905586-F558-10F9-5A46-503A75E69AAB}"/>
                  </a:ext>
                </a:extLst>
              </p:cNvPr>
              <p:cNvGrpSpPr/>
              <p:nvPr/>
            </p:nvGrpSpPr>
            <p:grpSpPr>
              <a:xfrm>
                <a:off x="6229317" y="3876538"/>
                <a:ext cx="4965296" cy="1757363"/>
                <a:chOff x="265176" y="253556"/>
                <a:chExt cx="4965296" cy="1757363"/>
              </a:xfrm>
            </p:grpSpPr>
            <p:sp>
              <p:nvSpPr>
                <p:cNvPr id="9" name="Oval 8">
                  <a:extLst>
                    <a:ext uri="{FF2B5EF4-FFF2-40B4-BE49-F238E27FC236}">
                      <a16:creationId xmlns:a16="http://schemas.microsoft.com/office/drawing/2014/main" id="{37430D59-9755-35FB-7753-6D4D30A7D15D}"/>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19494847-6117-99DB-82E4-386E3DE066B1}"/>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7" name="Oval 26">
                  <a:extLst>
                    <a:ext uri="{FF2B5EF4-FFF2-40B4-BE49-F238E27FC236}">
                      <a16:creationId xmlns:a16="http://schemas.microsoft.com/office/drawing/2014/main" id="{F8FFB5CE-03A2-5C4E-2968-A03E0EF83BC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8" name="Oval 27">
                  <a:extLst>
                    <a:ext uri="{FF2B5EF4-FFF2-40B4-BE49-F238E27FC236}">
                      <a16:creationId xmlns:a16="http://schemas.microsoft.com/office/drawing/2014/main" id="{672FAE58-BF9F-F6B4-ECDE-B16ECA20FAA1}"/>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9" name="Oval 28">
                  <a:extLst>
                    <a:ext uri="{FF2B5EF4-FFF2-40B4-BE49-F238E27FC236}">
                      <a16:creationId xmlns:a16="http://schemas.microsoft.com/office/drawing/2014/main" id="{8B609063-EF8B-654A-CAC3-05E720D3083C}"/>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30" name="Straight Arrow Connector 29">
                  <a:extLst>
                    <a:ext uri="{FF2B5EF4-FFF2-40B4-BE49-F238E27FC236}">
                      <a16:creationId xmlns:a16="http://schemas.microsoft.com/office/drawing/2014/main" id="{6D72B078-7812-5502-6593-0DCC5AB61F6A}"/>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2DA14C-EF08-3FFF-418E-007F0A18A533}"/>
                    </a:ext>
                  </a:extLst>
                </p:cNvPr>
                <p:cNvCxnSpPr>
                  <a:stCxn id="10" idx="0"/>
                  <a:endCxn id="2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91CEAC11-2ABF-F354-9B1D-FFCEAAB1619B}"/>
                    </a:ext>
                  </a:extLst>
                </p:cNvPr>
                <p:cNvCxnSpPr>
                  <a:cxnSpLocks/>
                  <a:stCxn id="27" idx="6"/>
                  <a:endCxn id="2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C717788C-DE3F-C259-1C9D-82A3B80F5B46}"/>
                    </a:ext>
                  </a:extLst>
                </p:cNvPr>
                <p:cNvCxnSpPr>
                  <a:cxnSpLocks/>
                  <a:stCxn id="28" idx="6"/>
                  <a:endCxn id="2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B8C0C686-6DCC-941B-B122-DDC81E8E9F92}"/>
                  </a:ext>
                </a:extLst>
              </p:cNvPr>
              <p:cNvSpPr/>
              <p:nvPr/>
            </p:nvSpPr>
            <p:spPr>
              <a:xfrm>
                <a:off x="10899790" y="369967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4" name="Right Arrow 33">
              <a:extLst>
                <a:ext uri="{FF2B5EF4-FFF2-40B4-BE49-F238E27FC236}">
                  <a16:creationId xmlns:a16="http://schemas.microsoft.com/office/drawing/2014/main" id="{79CC965C-67F1-9595-7883-25C66AC056A1}"/>
                </a:ext>
              </a:extLst>
            </p:cNvPr>
            <p:cNvSpPr/>
            <p:nvPr/>
          </p:nvSpPr>
          <p:spPr>
            <a:xfrm>
              <a:off x="3740399" y="4798758"/>
              <a:ext cx="2350123" cy="102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git commit</a:t>
              </a:r>
            </a:p>
            <a:p>
              <a:pPr algn="ctr"/>
              <a:r>
                <a:rPr lang="en-US" dirty="0">
                  <a:latin typeface="Consolas" panose="020B0609020204030204" pitchFamily="49" charset="0"/>
                  <a:cs typeface="Consolas" panose="020B0609020204030204" pitchFamily="49" charset="0"/>
                </a:rPr>
                <a:t>(x2)</a:t>
              </a:r>
            </a:p>
          </p:txBody>
        </p:sp>
        <p:grpSp>
          <p:nvGrpSpPr>
            <p:cNvPr id="35" name="Group 34">
              <a:extLst>
                <a:ext uri="{FF2B5EF4-FFF2-40B4-BE49-F238E27FC236}">
                  <a16:creationId xmlns:a16="http://schemas.microsoft.com/office/drawing/2014/main" id="{CFAFE26F-FDFD-74D2-ACBC-B3CF28E71BDC}"/>
                </a:ext>
              </a:extLst>
            </p:cNvPr>
            <p:cNvGrpSpPr/>
            <p:nvPr/>
          </p:nvGrpSpPr>
          <p:grpSpPr>
            <a:xfrm>
              <a:off x="633248" y="3810341"/>
              <a:ext cx="3025534" cy="1823560"/>
              <a:chOff x="7074640" y="693230"/>
              <a:chExt cx="3025534" cy="1823560"/>
            </a:xfrm>
          </p:grpSpPr>
          <p:grpSp>
            <p:nvGrpSpPr>
              <p:cNvPr id="36" name="Group 35">
                <a:extLst>
                  <a:ext uri="{FF2B5EF4-FFF2-40B4-BE49-F238E27FC236}">
                    <a16:creationId xmlns:a16="http://schemas.microsoft.com/office/drawing/2014/main" id="{D77ABE55-202F-213C-2BDB-337F7B13CC31}"/>
                  </a:ext>
                </a:extLst>
              </p:cNvPr>
              <p:cNvGrpSpPr/>
              <p:nvPr/>
            </p:nvGrpSpPr>
            <p:grpSpPr>
              <a:xfrm>
                <a:off x="7074640" y="759427"/>
                <a:ext cx="2854846" cy="1757363"/>
                <a:chOff x="265176" y="253556"/>
                <a:chExt cx="2854846" cy="1757363"/>
              </a:xfrm>
            </p:grpSpPr>
            <p:sp>
              <p:nvSpPr>
                <p:cNvPr id="38" name="Oval 37">
                  <a:extLst>
                    <a:ext uri="{FF2B5EF4-FFF2-40B4-BE49-F238E27FC236}">
                      <a16:creationId xmlns:a16="http://schemas.microsoft.com/office/drawing/2014/main" id="{5521F6CE-7834-4BC7-08EE-C2FE7F8E62A0}"/>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39" name="Oval 38">
                  <a:extLst>
                    <a:ext uri="{FF2B5EF4-FFF2-40B4-BE49-F238E27FC236}">
                      <a16:creationId xmlns:a16="http://schemas.microsoft.com/office/drawing/2014/main" id="{E9F647EE-4E77-CE00-6605-441B2BDBF0B7}"/>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40" name="Oval 39">
                  <a:extLst>
                    <a:ext uri="{FF2B5EF4-FFF2-40B4-BE49-F238E27FC236}">
                      <a16:creationId xmlns:a16="http://schemas.microsoft.com/office/drawing/2014/main" id="{26DB872F-7571-0EBB-3525-EE843F14936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41" name="Straight Arrow Connector 40">
                  <a:extLst>
                    <a:ext uri="{FF2B5EF4-FFF2-40B4-BE49-F238E27FC236}">
                      <a16:creationId xmlns:a16="http://schemas.microsoft.com/office/drawing/2014/main" id="{FC04F3B7-C05E-0FFA-7A99-5E46883744D7}"/>
                    </a:ext>
                  </a:extLst>
                </p:cNvPr>
                <p:cNvCxnSpPr>
                  <a:stCxn id="38" idx="6"/>
                  <a:endCxn id="39"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F5C0E95-A0C8-9FDF-B242-C11B8498FA11}"/>
                    </a:ext>
                  </a:extLst>
                </p:cNvPr>
                <p:cNvCxnSpPr>
                  <a:stCxn id="39" idx="0"/>
                  <a:endCxn id="40"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7" name="Smiley Face 36">
                <a:extLst>
                  <a:ext uri="{FF2B5EF4-FFF2-40B4-BE49-F238E27FC236}">
                    <a16:creationId xmlns:a16="http://schemas.microsoft.com/office/drawing/2014/main" id="{EDE9CBDF-C7B9-8634-58E1-C8B9D5BF2001}"/>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37384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8" y="1293094"/>
            <a:ext cx="10304716" cy="4581233"/>
          </a:xfrm>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r>
              <a:rPr lang="en-US" dirty="0"/>
              <a:t>Publish your branch</a:t>
            </a:r>
          </a:p>
          <a:p>
            <a:endParaRPr lang="en-US" dirty="0"/>
          </a:p>
          <a:p>
            <a:r>
              <a:rPr lang="en-US" dirty="0"/>
              <a:t>Add new commits to the remote repository</a:t>
            </a:r>
          </a:p>
          <a:p>
            <a:endParaRPr lang="en-US" dirty="0"/>
          </a:p>
          <a:p>
            <a:endParaRPr lang="en-US" dirty="0"/>
          </a:p>
          <a:p>
            <a:endParaRPr lang="en-US" dirty="0"/>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2990393"/>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178691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sp>
        <p:nvSpPr>
          <p:cNvPr id="8" name="TextBox 7">
            <a:extLst>
              <a:ext uri="{FF2B5EF4-FFF2-40B4-BE49-F238E27FC236}">
                <a16:creationId xmlns:a16="http://schemas.microsoft.com/office/drawing/2014/main" id="{1A0AE83E-963A-CBE9-E7E3-8838E984DF31}"/>
              </a:ext>
            </a:extLst>
          </p:cNvPr>
          <p:cNvSpPr txBox="1"/>
          <p:nvPr/>
        </p:nvSpPr>
        <p:spPr>
          <a:xfrm>
            <a:off x="1254037" y="4258681"/>
            <a:ext cx="7020791"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10" name="TextBox 9">
            <a:extLst>
              <a:ext uri="{FF2B5EF4-FFF2-40B4-BE49-F238E27FC236}">
                <a16:creationId xmlns:a16="http://schemas.microsoft.com/office/drawing/2014/main" id="{8EAE2CC2-32D5-732A-1DBB-2B48483A8B9F}"/>
              </a:ext>
            </a:extLst>
          </p:cNvPr>
          <p:cNvSpPr txBox="1"/>
          <p:nvPr/>
        </p:nvSpPr>
        <p:spPr>
          <a:xfrm>
            <a:off x="1254037" y="5069767"/>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8636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p:txBody>
          <a:bodyPr/>
          <a:lstStyle/>
          <a:p>
            <a:r>
              <a:rPr lang="en-US" dirty="0"/>
              <a:t>Changing branches using the command git checkout</a:t>
            </a:r>
          </a:p>
          <a:p>
            <a:r>
              <a:rPr lang="en-US" dirty="0"/>
              <a:t>For example, to change to the main branch, run</a:t>
            </a:r>
          </a:p>
          <a:p>
            <a:endParaRPr lang="en-US" dirty="0"/>
          </a:p>
          <a:p>
            <a:r>
              <a:rPr lang="en-US" dirty="0"/>
              <a:t>The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a:t>
            </a:r>
            <a:r>
              <a:rPr lang="en-US" dirty="0"/>
              <a:t> command will display which branch you are on</a:t>
            </a:r>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Changing Branches</a:t>
            </a:r>
          </a:p>
        </p:txBody>
      </p:sp>
      <p:sp>
        <p:nvSpPr>
          <p:cNvPr id="5" name="TextBox 4">
            <a:extLst>
              <a:ext uri="{FF2B5EF4-FFF2-40B4-BE49-F238E27FC236}">
                <a16:creationId xmlns:a16="http://schemas.microsoft.com/office/drawing/2014/main" id="{3C957ED2-E808-CDE7-432C-2A05E1D7E4B2}"/>
              </a:ext>
            </a:extLst>
          </p:cNvPr>
          <p:cNvSpPr txBox="1"/>
          <p:nvPr/>
        </p:nvSpPr>
        <p:spPr>
          <a:xfrm>
            <a:off x="1254037" y="2149825"/>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p:txBody>
      </p:sp>
      <p:grpSp>
        <p:nvGrpSpPr>
          <p:cNvPr id="31" name="Group 30" descr="Figure showing the process of changing, or checking out a branch. First a graph diagram of a repository is shown with two commits on the main branch and three on the feature branch. A smiley face is on the third commit of the feature branch to show the current location. To the left is an arrow with the text &quot;git checkout main&quot; followed by the same repository with the smiley face now on the second commit in the main branch.">
            <a:extLst>
              <a:ext uri="{FF2B5EF4-FFF2-40B4-BE49-F238E27FC236}">
                <a16:creationId xmlns:a16="http://schemas.microsoft.com/office/drawing/2014/main" id="{D403F84A-731D-46B2-F465-A4C791F71AA0}"/>
              </a:ext>
            </a:extLst>
          </p:cNvPr>
          <p:cNvGrpSpPr/>
          <p:nvPr/>
        </p:nvGrpSpPr>
        <p:grpSpPr>
          <a:xfrm>
            <a:off x="76577" y="3804505"/>
            <a:ext cx="11666648" cy="2055968"/>
            <a:chOff x="76577" y="3804505"/>
            <a:chExt cx="11666648" cy="2055968"/>
          </a:xfrm>
        </p:grpSpPr>
        <p:grpSp>
          <p:nvGrpSpPr>
            <p:cNvPr id="6" name="Group 5">
              <a:extLst>
                <a:ext uri="{FF2B5EF4-FFF2-40B4-BE49-F238E27FC236}">
                  <a16:creationId xmlns:a16="http://schemas.microsoft.com/office/drawing/2014/main" id="{EE2114CF-E957-718E-29AA-F6529F630379}"/>
                </a:ext>
              </a:extLst>
            </p:cNvPr>
            <p:cNvGrpSpPr/>
            <p:nvPr/>
          </p:nvGrpSpPr>
          <p:grpSpPr>
            <a:xfrm>
              <a:off x="76577" y="3804505"/>
              <a:ext cx="5111219" cy="1875094"/>
              <a:chOff x="76577" y="130490"/>
              <a:chExt cx="5111219" cy="1875094"/>
            </a:xfrm>
          </p:grpSpPr>
          <p:grpSp>
            <p:nvGrpSpPr>
              <p:cNvPr id="7" name="Group 6">
                <a:extLst>
                  <a:ext uri="{FF2B5EF4-FFF2-40B4-BE49-F238E27FC236}">
                    <a16:creationId xmlns:a16="http://schemas.microsoft.com/office/drawing/2014/main" id="{E91D652A-33A0-1CFC-F3B4-ED53CB74B716}"/>
                  </a:ext>
                </a:extLst>
              </p:cNvPr>
              <p:cNvGrpSpPr/>
              <p:nvPr/>
            </p:nvGrpSpPr>
            <p:grpSpPr>
              <a:xfrm>
                <a:off x="76577" y="248221"/>
                <a:ext cx="4965296" cy="1757363"/>
                <a:chOff x="265176" y="253556"/>
                <a:chExt cx="4965296" cy="1757363"/>
              </a:xfrm>
            </p:grpSpPr>
            <p:sp>
              <p:nvSpPr>
                <p:cNvPr id="9" name="Oval 8">
                  <a:extLst>
                    <a:ext uri="{FF2B5EF4-FFF2-40B4-BE49-F238E27FC236}">
                      <a16:creationId xmlns:a16="http://schemas.microsoft.com/office/drawing/2014/main" id="{F939BB41-7123-415B-CA38-E1F2809EBBF8}"/>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9B3817E6-5012-4A47-13A0-1426AB680434}"/>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 name="Oval 10">
                  <a:extLst>
                    <a:ext uri="{FF2B5EF4-FFF2-40B4-BE49-F238E27FC236}">
                      <a16:creationId xmlns:a16="http://schemas.microsoft.com/office/drawing/2014/main" id="{C1171D93-B44F-6C30-7842-0ACFD5C1AC0D}"/>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2" name="Oval 11">
                  <a:extLst>
                    <a:ext uri="{FF2B5EF4-FFF2-40B4-BE49-F238E27FC236}">
                      <a16:creationId xmlns:a16="http://schemas.microsoft.com/office/drawing/2014/main" id="{C7294629-54D1-E02A-3AD5-3CA0993D6B26}"/>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 name="Oval 12">
                  <a:extLst>
                    <a:ext uri="{FF2B5EF4-FFF2-40B4-BE49-F238E27FC236}">
                      <a16:creationId xmlns:a16="http://schemas.microsoft.com/office/drawing/2014/main" id="{6E393931-54FA-DA1F-C454-40F34F20BA34}"/>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4" name="Straight Arrow Connector 13">
                  <a:extLst>
                    <a:ext uri="{FF2B5EF4-FFF2-40B4-BE49-F238E27FC236}">
                      <a16:creationId xmlns:a16="http://schemas.microsoft.com/office/drawing/2014/main" id="{725A47A7-0C98-5243-7B17-9E65CA33060B}"/>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5D34B3D-BC7F-20F8-D4C3-D04375086D00}"/>
                    </a:ext>
                  </a:extLst>
                </p:cNvPr>
                <p:cNvCxnSpPr>
                  <a:stCxn id="10" idx="0"/>
                  <a:endCxn id="11"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E533D3B-CB2B-2084-6473-FC291EA1A695}"/>
                    </a:ext>
                  </a:extLst>
                </p:cNvPr>
                <p:cNvCxnSpPr>
                  <a:cxnSpLocks/>
                  <a:stCxn id="11" idx="6"/>
                  <a:endCxn id="12"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CBBBCA1A-3DF7-961C-41D5-6417E4163F46}"/>
                    </a:ext>
                  </a:extLst>
                </p:cNvPr>
                <p:cNvCxnSpPr>
                  <a:cxnSpLocks/>
                  <a:stCxn id="12" idx="6"/>
                  <a:endCxn id="13"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70EDF4E4-3AE6-F956-DF3B-BDE91DD5B7EF}"/>
                  </a:ext>
                </a:extLst>
              </p:cNvPr>
              <p:cNvSpPr/>
              <p:nvPr/>
            </p:nvSpPr>
            <p:spPr>
              <a:xfrm>
                <a:off x="4846420" y="13049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9ECD9F-9B1B-0F68-266F-73638A27E55C}"/>
                </a:ext>
              </a:extLst>
            </p:cNvPr>
            <p:cNvGrpSpPr/>
            <p:nvPr/>
          </p:nvGrpSpPr>
          <p:grpSpPr>
            <a:xfrm>
              <a:off x="6777929" y="3981289"/>
              <a:ext cx="4965296" cy="1879184"/>
              <a:chOff x="179832" y="2505647"/>
              <a:chExt cx="4965296" cy="1879184"/>
            </a:xfrm>
          </p:grpSpPr>
          <p:grpSp>
            <p:nvGrpSpPr>
              <p:cNvPr id="19" name="Group 18">
                <a:extLst>
                  <a:ext uri="{FF2B5EF4-FFF2-40B4-BE49-F238E27FC236}">
                    <a16:creationId xmlns:a16="http://schemas.microsoft.com/office/drawing/2014/main" id="{B8584CD3-C7A1-D75B-ECE4-F539A25FF23F}"/>
                  </a:ext>
                </a:extLst>
              </p:cNvPr>
              <p:cNvGrpSpPr/>
              <p:nvPr/>
            </p:nvGrpSpPr>
            <p:grpSpPr>
              <a:xfrm>
                <a:off x="179832" y="2505647"/>
                <a:ext cx="4965296" cy="1757363"/>
                <a:chOff x="265176" y="253556"/>
                <a:chExt cx="4965296" cy="1757363"/>
              </a:xfrm>
            </p:grpSpPr>
            <p:sp>
              <p:nvSpPr>
                <p:cNvPr id="21" name="Oval 20">
                  <a:extLst>
                    <a:ext uri="{FF2B5EF4-FFF2-40B4-BE49-F238E27FC236}">
                      <a16:creationId xmlns:a16="http://schemas.microsoft.com/office/drawing/2014/main" id="{0192712C-44B9-EB68-363E-E38D496CBB9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2" name="Oval 21">
                  <a:extLst>
                    <a:ext uri="{FF2B5EF4-FFF2-40B4-BE49-F238E27FC236}">
                      <a16:creationId xmlns:a16="http://schemas.microsoft.com/office/drawing/2014/main" id="{A903A0CD-7503-FE17-B401-D76A2EF9CECB}"/>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3" name="Oval 22">
                  <a:extLst>
                    <a:ext uri="{FF2B5EF4-FFF2-40B4-BE49-F238E27FC236}">
                      <a16:creationId xmlns:a16="http://schemas.microsoft.com/office/drawing/2014/main" id="{2CDCC000-7DD6-C1D8-F6EE-D0BCBFDCC833}"/>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4" name="Oval 23">
                  <a:extLst>
                    <a:ext uri="{FF2B5EF4-FFF2-40B4-BE49-F238E27FC236}">
                      <a16:creationId xmlns:a16="http://schemas.microsoft.com/office/drawing/2014/main" id="{1B032590-0A3D-3C03-13F7-D47F3FEBF7CE}"/>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5" name="Oval 24">
                  <a:extLst>
                    <a:ext uri="{FF2B5EF4-FFF2-40B4-BE49-F238E27FC236}">
                      <a16:creationId xmlns:a16="http://schemas.microsoft.com/office/drawing/2014/main" id="{CF50FA88-D7AF-F57C-D0FA-A5F29B2446C7}"/>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26" name="Straight Arrow Connector 25">
                  <a:extLst>
                    <a:ext uri="{FF2B5EF4-FFF2-40B4-BE49-F238E27FC236}">
                      <a16:creationId xmlns:a16="http://schemas.microsoft.com/office/drawing/2014/main" id="{27BB50B1-D4A4-7939-DD4F-A5E33CE5D78E}"/>
                    </a:ext>
                  </a:extLst>
                </p:cNvPr>
                <p:cNvCxnSpPr>
                  <a:stCxn id="21" idx="6"/>
                  <a:endCxn id="22"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7DED37F-AC79-1927-38C5-46CC11A2ECEF}"/>
                    </a:ext>
                  </a:extLst>
                </p:cNvPr>
                <p:cNvCxnSpPr>
                  <a:stCxn id="22" idx="0"/>
                  <a:endCxn id="23"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9340A18C-415E-B327-0FDD-73C0ACD9BF0F}"/>
                    </a:ext>
                  </a:extLst>
                </p:cNvPr>
                <p:cNvCxnSpPr>
                  <a:cxnSpLocks/>
                  <a:stCxn id="23" idx="6"/>
                  <a:endCxn id="24"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62BBF61B-31BE-9643-3588-F53855F08A7D}"/>
                    </a:ext>
                  </a:extLst>
                </p:cNvPr>
                <p:cNvCxnSpPr>
                  <a:cxnSpLocks/>
                  <a:stCxn id="24" idx="6"/>
                  <a:endCxn id="25"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20" name="Smiley Face 19">
                <a:extLst>
                  <a:ext uri="{FF2B5EF4-FFF2-40B4-BE49-F238E27FC236}">
                    <a16:creationId xmlns:a16="http://schemas.microsoft.com/office/drawing/2014/main" id="{5A908527-04BF-2DD1-89BB-E7FF522C08F9}"/>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7A605265-AA56-C638-4E65-1C7238A905C9}"/>
                </a:ext>
              </a:extLst>
            </p:cNvPr>
            <p:cNvSpPr/>
            <p:nvPr/>
          </p:nvSpPr>
          <p:spPr>
            <a:xfrm>
              <a:off x="4516478" y="4550886"/>
              <a:ext cx="2342154"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main</a:t>
              </a:r>
              <a:endParaRPr lang="en-US" sz="1600" dirty="0"/>
            </a:p>
          </p:txBody>
        </p:sp>
      </p:grpSp>
    </p:spTree>
    <p:extLst>
      <p:ext uri="{BB962C8B-B14F-4D97-AF65-F5344CB8AC3E}">
        <p14:creationId xmlns:p14="http://schemas.microsoft.com/office/powerpoint/2010/main" val="40219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7" y="1293094"/>
            <a:ext cx="5881853" cy="4830616"/>
          </a:xfrm>
        </p:spPr>
        <p:txBody>
          <a:bodyPr/>
          <a:lstStyle/>
          <a:p>
            <a:r>
              <a:rPr lang="en-US" dirty="0"/>
              <a:t>Bring changes from one branch into another with a merge</a:t>
            </a:r>
          </a:p>
          <a:p>
            <a:endParaRPr lang="en-US" dirty="0"/>
          </a:p>
          <a:p>
            <a:r>
              <a:rPr lang="en-US" dirty="0"/>
              <a:t>This command brings changes from </a:t>
            </a:r>
            <a:r>
              <a:rPr lang="en-US" b="0" dirty="0" err="1">
                <a:solidFill>
                  <a:srgbClr val="BC846B"/>
                </a:solidFill>
                <a:effectLst/>
                <a:latin typeface="Menlo" panose="020B0609030804020204" pitchFamily="49" charset="0"/>
              </a:rPr>
              <a:t>branch_name</a:t>
            </a:r>
            <a:r>
              <a:rPr lang="en-US" dirty="0">
                <a:solidFill>
                  <a:srgbClr val="BC846B"/>
                </a:solidFill>
              </a:rPr>
              <a:t> </a:t>
            </a:r>
            <a:r>
              <a:rPr lang="en-US" dirty="0"/>
              <a:t>to the current branch</a:t>
            </a:r>
          </a:p>
          <a:p>
            <a:r>
              <a:rPr lang="en-US" dirty="0"/>
              <a:t>To merge new changes from main into a </a:t>
            </a:r>
            <a:r>
              <a:rPr lang="en-US" dirty="0" err="1"/>
              <a:t>my_new_branch</a:t>
            </a:r>
            <a:endParaRPr lang="en-US" dirty="0"/>
          </a:p>
          <a:p>
            <a:endParaRPr lang="en-US" dirty="0"/>
          </a:p>
          <a:p>
            <a:endParaRPr lang="en-US" dirty="0"/>
          </a:p>
          <a:p>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19638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38732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grpSp>
        <p:nvGrpSpPr>
          <p:cNvPr id="73" name="Group 72">
            <a:extLst>
              <a:ext uri="{FF2B5EF4-FFF2-40B4-BE49-F238E27FC236}">
                <a16:creationId xmlns:a16="http://schemas.microsoft.com/office/drawing/2014/main" id="{4E48C2FF-7A2C-D386-2212-89F74574526B}"/>
              </a:ext>
            </a:extLst>
          </p:cNvPr>
          <p:cNvGrpSpPr/>
          <p:nvPr/>
        </p:nvGrpSpPr>
        <p:grpSpPr>
          <a:xfrm>
            <a:off x="5256669" y="1038657"/>
            <a:ext cx="6935331" cy="5245539"/>
            <a:chOff x="5256669" y="1038657"/>
            <a:chExt cx="6935331" cy="5245539"/>
          </a:xfrm>
        </p:grpSpPr>
        <p:grpSp>
          <p:nvGrpSpPr>
            <p:cNvPr id="74" name="Group 73">
              <a:extLst>
                <a:ext uri="{FF2B5EF4-FFF2-40B4-BE49-F238E27FC236}">
                  <a16:creationId xmlns:a16="http://schemas.microsoft.com/office/drawing/2014/main" id="{0D053FD2-C23A-9ACE-D692-AA1B550DB4E1}"/>
                </a:ext>
              </a:extLst>
            </p:cNvPr>
            <p:cNvGrpSpPr/>
            <p:nvPr/>
          </p:nvGrpSpPr>
          <p:grpSpPr>
            <a:xfrm>
              <a:off x="5256669" y="4350049"/>
              <a:ext cx="6935331" cy="1934147"/>
              <a:chOff x="1528763" y="2937891"/>
              <a:chExt cx="6935331" cy="1934147"/>
            </a:xfrm>
          </p:grpSpPr>
          <p:sp>
            <p:nvSpPr>
              <p:cNvPr id="92" name="Oval 91">
                <a:extLst>
                  <a:ext uri="{FF2B5EF4-FFF2-40B4-BE49-F238E27FC236}">
                    <a16:creationId xmlns:a16="http://schemas.microsoft.com/office/drawing/2014/main" id="{75D68A72-A13A-F8EA-2543-C645E761D3BA}"/>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93" name="Oval 92">
                <a:extLst>
                  <a:ext uri="{FF2B5EF4-FFF2-40B4-BE49-F238E27FC236}">
                    <a16:creationId xmlns:a16="http://schemas.microsoft.com/office/drawing/2014/main" id="{1D671970-E94B-8197-4E13-B4B65A3E7280}"/>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4" name="Oval 93">
                <a:extLst>
                  <a:ext uri="{FF2B5EF4-FFF2-40B4-BE49-F238E27FC236}">
                    <a16:creationId xmlns:a16="http://schemas.microsoft.com/office/drawing/2014/main" id="{237F0FFC-370A-DC0C-9CEC-15A57F9E5D99}"/>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95" name="Oval 94">
                <a:extLst>
                  <a:ext uri="{FF2B5EF4-FFF2-40B4-BE49-F238E27FC236}">
                    <a16:creationId xmlns:a16="http://schemas.microsoft.com/office/drawing/2014/main" id="{FC69C8AC-7870-062C-0441-611FC4A03965}"/>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96" name="Oval 95">
                <a:extLst>
                  <a:ext uri="{FF2B5EF4-FFF2-40B4-BE49-F238E27FC236}">
                    <a16:creationId xmlns:a16="http://schemas.microsoft.com/office/drawing/2014/main" id="{D4BF9D11-2740-DB46-2068-7024A4D02D7E}"/>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97" name="Oval 96">
                <a:extLst>
                  <a:ext uri="{FF2B5EF4-FFF2-40B4-BE49-F238E27FC236}">
                    <a16:creationId xmlns:a16="http://schemas.microsoft.com/office/drawing/2014/main" id="{52C1203A-7FCA-6BC1-FE8D-0D4CB9146096}"/>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98" name="Oval 97">
                <a:extLst>
                  <a:ext uri="{FF2B5EF4-FFF2-40B4-BE49-F238E27FC236}">
                    <a16:creationId xmlns:a16="http://schemas.microsoft.com/office/drawing/2014/main" id="{EE2D9070-8592-AE50-C408-F39E70E56940}"/>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sp>
            <p:nvSpPr>
              <p:cNvPr id="99" name="Oval 98">
                <a:extLst>
                  <a:ext uri="{FF2B5EF4-FFF2-40B4-BE49-F238E27FC236}">
                    <a16:creationId xmlns:a16="http://schemas.microsoft.com/office/drawing/2014/main" id="{2A1DACFB-5140-E6D3-315B-4EB04395E2B4}"/>
                  </a:ext>
                </a:extLst>
              </p:cNvPr>
              <p:cNvSpPr/>
              <p:nvPr/>
            </p:nvSpPr>
            <p:spPr>
              <a:xfrm>
                <a:off x="7808393" y="311756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f4</a:t>
                </a:r>
              </a:p>
            </p:txBody>
          </p:sp>
          <p:cxnSp>
            <p:nvCxnSpPr>
              <p:cNvPr id="100" name="Straight Arrow Connector 99">
                <a:extLst>
                  <a:ext uri="{FF2B5EF4-FFF2-40B4-BE49-F238E27FC236}">
                    <a16:creationId xmlns:a16="http://schemas.microsoft.com/office/drawing/2014/main" id="{1FF6179C-6CD2-1ECC-7CD7-C2E528D3FE5C}"/>
                  </a:ext>
                </a:extLst>
              </p:cNvPr>
              <p:cNvCxnSpPr>
                <a:cxnSpLocks/>
                <a:stCxn id="92" idx="6"/>
                <a:endCxn id="9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F9AD00D-8431-A95E-6F29-4AB7C3326A4E}"/>
                  </a:ext>
                </a:extLst>
              </p:cNvPr>
              <p:cNvCxnSpPr>
                <a:cxnSpLocks/>
                <a:stCxn id="93" idx="6"/>
                <a:endCxn id="94"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9C3C01-1581-96B9-80D8-6ABB3387DAA7}"/>
                  </a:ext>
                </a:extLst>
              </p:cNvPr>
              <p:cNvCxnSpPr>
                <a:cxnSpLocks/>
                <a:stCxn id="94" idx="6"/>
                <a:endCxn id="98"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11B239A5-4F57-F3B5-4ECC-C2BF079E8FDD}"/>
                  </a:ext>
                </a:extLst>
              </p:cNvPr>
              <p:cNvCxnSpPr>
                <a:cxnSpLocks/>
                <a:stCxn id="93" idx="0"/>
                <a:endCxn id="9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9F947F6D-CDE1-006F-24A9-74251EEC7A75}"/>
                  </a:ext>
                </a:extLst>
              </p:cNvPr>
              <p:cNvCxnSpPr>
                <a:cxnSpLocks/>
                <a:stCxn id="95" idx="6"/>
                <a:endCxn id="9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5" name="Straight Arrow Connector 104">
                <a:extLst>
                  <a:ext uri="{FF2B5EF4-FFF2-40B4-BE49-F238E27FC236}">
                    <a16:creationId xmlns:a16="http://schemas.microsoft.com/office/drawing/2014/main" id="{FB7001AA-3DEE-520B-E7F7-B89757EE2A17}"/>
                  </a:ext>
                </a:extLst>
              </p:cNvPr>
              <p:cNvCxnSpPr>
                <a:cxnSpLocks/>
                <a:stCxn id="96" idx="6"/>
                <a:endCxn id="9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6" name="Straight Arrow Connector 105">
                <a:extLst>
                  <a:ext uri="{FF2B5EF4-FFF2-40B4-BE49-F238E27FC236}">
                    <a16:creationId xmlns:a16="http://schemas.microsoft.com/office/drawing/2014/main" id="{43E0EF4F-3935-191E-04DA-547C37B29C8B}"/>
                  </a:ext>
                </a:extLst>
              </p:cNvPr>
              <p:cNvCxnSpPr>
                <a:cxnSpLocks/>
                <a:stCxn id="97" idx="6"/>
                <a:endCxn id="99" idx="2"/>
              </p:cNvCxnSpPr>
              <p:nvPr/>
            </p:nvCxnSpPr>
            <p:spPr>
              <a:xfrm>
                <a:off x="6494059" y="3429000"/>
                <a:ext cx="1314334" cy="289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7" name="Elbow Connector 106">
                <a:extLst>
                  <a:ext uri="{FF2B5EF4-FFF2-40B4-BE49-F238E27FC236}">
                    <a16:creationId xmlns:a16="http://schemas.microsoft.com/office/drawing/2014/main" id="{3119FB5B-AEE4-391B-A099-F16E93F426E3}"/>
                  </a:ext>
                </a:extLst>
              </p:cNvPr>
              <p:cNvCxnSpPr>
                <a:cxnSpLocks/>
                <a:stCxn id="98" idx="6"/>
                <a:endCxn id="99" idx="2"/>
              </p:cNvCxnSpPr>
              <p:nvPr/>
            </p:nvCxnSpPr>
            <p:spPr>
              <a:xfrm flipV="1">
                <a:off x="6611494" y="3431894"/>
                <a:ext cx="1196899" cy="11258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Smiley Face 107">
                <a:extLst>
                  <a:ext uri="{FF2B5EF4-FFF2-40B4-BE49-F238E27FC236}">
                    <a16:creationId xmlns:a16="http://schemas.microsoft.com/office/drawing/2014/main" id="{4BD416A8-2885-2B63-EE6F-37587076B1E6}"/>
                  </a:ext>
                </a:extLst>
              </p:cNvPr>
              <p:cNvSpPr/>
              <p:nvPr/>
            </p:nvSpPr>
            <p:spPr>
              <a:xfrm>
                <a:off x="8122718" y="29378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A1C63DC-1F89-CA06-55EC-67A6ACE127D4}"/>
                </a:ext>
              </a:extLst>
            </p:cNvPr>
            <p:cNvGrpSpPr/>
            <p:nvPr/>
          </p:nvGrpSpPr>
          <p:grpSpPr>
            <a:xfrm>
              <a:off x="5900207" y="1038657"/>
              <a:ext cx="5082731" cy="1863930"/>
              <a:chOff x="1528763" y="3008108"/>
              <a:chExt cx="5082731" cy="1863930"/>
            </a:xfrm>
          </p:grpSpPr>
          <p:sp>
            <p:nvSpPr>
              <p:cNvPr id="78" name="Oval 77">
                <a:extLst>
                  <a:ext uri="{FF2B5EF4-FFF2-40B4-BE49-F238E27FC236}">
                    <a16:creationId xmlns:a16="http://schemas.microsoft.com/office/drawing/2014/main" id="{6ACEF234-9EC6-9590-D5B0-100445B8EA2C}"/>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79" name="Oval 78">
                <a:extLst>
                  <a:ext uri="{FF2B5EF4-FFF2-40B4-BE49-F238E27FC236}">
                    <a16:creationId xmlns:a16="http://schemas.microsoft.com/office/drawing/2014/main" id="{35BBB13E-626D-D136-D7E4-7CB89BB38EF2}"/>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80" name="Oval 79">
                <a:extLst>
                  <a:ext uri="{FF2B5EF4-FFF2-40B4-BE49-F238E27FC236}">
                    <a16:creationId xmlns:a16="http://schemas.microsoft.com/office/drawing/2014/main" id="{43DD2749-EB28-8E96-C1B9-89073C88DB03}"/>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81" name="Oval 80">
                <a:extLst>
                  <a:ext uri="{FF2B5EF4-FFF2-40B4-BE49-F238E27FC236}">
                    <a16:creationId xmlns:a16="http://schemas.microsoft.com/office/drawing/2014/main" id="{538743E1-7641-F7A1-019A-70DF1F5B7900}"/>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82" name="Oval 81">
                <a:extLst>
                  <a:ext uri="{FF2B5EF4-FFF2-40B4-BE49-F238E27FC236}">
                    <a16:creationId xmlns:a16="http://schemas.microsoft.com/office/drawing/2014/main" id="{C1CEFFC6-D64D-3787-9108-4368CEEA2CC3}"/>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83" name="Oval 82">
                <a:extLst>
                  <a:ext uri="{FF2B5EF4-FFF2-40B4-BE49-F238E27FC236}">
                    <a16:creationId xmlns:a16="http://schemas.microsoft.com/office/drawing/2014/main" id="{A1DDD221-4023-6C44-4B55-4CD90246994B}"/>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84" name="Oval 83">
                <a:extLst>
                  <a:ext uri="{FF2B5EF4-FFF2-40B4-BE49-F238E27FC236}">
                    <a16:creationId xmlns:a16="http://schemas.microsoft.com/office/drawing/2014/main" id="{9B87F398-CF34-1C9F-4C8B-27A023BB5827}"/>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85" name="Straight Arrow Connector 84">
                <a:extLst>
                  <a:ext uri="{FF2B5EF4-FFF2-40B4-BE49-F238E27FC236}">
                    <a16:creationId xmlns:a16="http://schemas.microsoft.com/office/drawing/2014/main" id="{5174D74A-BE9A-6F81-DD03-2D3482E093F4}"/>
                  </a:ext>
                </a:extLst>
              </p:cNvPr>
              <p:cNvCxnSpPr>
                <a:cxnSpLocks/>
                <a:stCxn id="78" idx="6"/>
                <a:endCxn id="79"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E738258-29BB-CA94-CBE0-49A2A9AA997B}"/>
                  </a:ext>
                </a:extLst>
              </p:cNvPr>
              <p:cNvCxnSpPr>
                <a:cxnSpLocks/>
                <a:stCxn id="79" idx="6"/>
                <a:endCxn id="80"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8CEED1-BCD3-9B9A-AAB5-7B5BA327C128}"/>
                  </a:ext>
                </a:extLst>
              </p:cNvPr>
              <p:cNvCxnSpPr>
                <a:cxnSpLocks/>
                <a:stCxn id="80" idx="6"/>
                <a:endCxn id="84"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97ADBFD-459A-CBA7-F10A-E3EDA4F82F62}"/>
                  </a:ext>
                </a:extLst>
              </p:cNvPr>
              <p:cNvCxnSpPr>
                <a:cxnSpLocks/>
                <a:stCxn id="79" idx="0"/>
                <a:endCxn id="81"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9" name="Straight Arrow Connector 88">
                <a:extLst>
                  <a:ext uri="{FF2B5EF4-FFF2-40B4-BE49-F238E27FC236}">
                    <a16:creationId xmlns:a16="http://schemas.microsoft.com/office/drawing/2014/main" id="{E1151425-E97F-7D09-9DCF-CBF06FB78F52}"/>
                  </a:ext>
                </a:extLst>
              </p:cNvPr>
              <p:cNvCxnSpPr>
                <a:cxnSpLocks/>
                <a:stCxn id="81" idx="6"/>
                <a:endCxn id="82"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0" name="Straight Arrow Connector 89">
                <a:extLst>
                  <a:ext uri="{FF2B5EF4-FFF2-40B4-BE49-F238E27FC236}">
                    <a16:creationId xmlns:a16="http://schemas.microsoft.com/office/drawing/2014/main" id="{4519791D-B6A0-92B9-3156-C7D77BA4F63A}"/>
                  </a:ext>
                </a:extLst>
              </p:cNvPr>
              <p:cNvCxnSpPr>
                <a:cxnSpLocks/>
                <a:stCxn id="82" idx="6"/>
                <a:endCxn id="83"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1" name="Smiley Face 90">
                <a:extLst>
                  <a:ext uri="{FF2B5EF4-FFF2-40B4-BE49-F238E27FC236}">
                    <a16:creationId xmlns:a16="http://schemas.microsoft.com/office/drawing/2014/main" id="{30ECA384-FF7A-9B6D-51D9-D4E5F1AA3ABD}"/>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Down Arrow 75">
              <a:extLst>
                <a:ext uri="{FF2B5EF4-FFF2-40B4-BE49-F238E27FC236}">
                  <a16:creationId xmlns:a16="http://schemas.microsoft.com/office/drawing/2014/main" id="{571A57A9-4F8E-3B1A-17D2-B73DA60A7E66}"/>
                </a:ext>
              </a:extLst>
            </p:cNvPr>
            <p:cNvSpPr/>
            <p:nvPr/>
          </p:nvSpPr>
          <p:spPr>
            <a:xfrm>
              <a:off x="8567647" y="3057799"/>
              <a:ext cx="1165243" cy="1390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a:extLst>
                <a:ext uri="{FF2B5EF4-FFF2-40B4-BE49-F238E27FC236}">
                  <a16:creationId xmlns:a16="http://schemas.microsoft.com/office/drawing/2014/main" id="{4A1C3C4E-D7EB-AFB4-8394-076ACD88BDAB}"/>
                </a:ext>
              </a:extLst>
            </p:cNvPr>
            <p:cNvSpPr txBox="1"/>
            <p:nvPr/>
          </p:nvSpPr>
          <p:spPr>
            <a:xfrm>
              <a:off x="8202834" y="3296071"/>
              <a:ext cx="1957587"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main</a:t>
              </a:r>
              <a:endParaRPr lang="en-US" sz="1800" dirty="0"/>
            </a:p>
          </p:txBody>
        </p:sp>
      </p:grpSp>
    </p:spTree>
    <p:extLst>
      <p:ext uri="{BB962C8B-B14F-4D97-AF65-F5344CB8AC3E}">
        <p14:creationId xmlns:p14="http://schemas.microsoft.com/office/powerpoint/2010/main" val="23611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7" y="1293094"/>
            <a:ext cx="5881853" cy="4830616"/>
          </a:xfrm>
        </p:spPr>
        <p:txBody>
          <a:bodyPr/>
          <a:lstStyle/>
          <a:p>
            <a:r>
              <a:rPr lang="en-US" dirty="0"/>
              <a:t>Bring commits from one branch into another with a merge</a:t>
            </a:r>
          </a:p>
          <a:p>
            <a:endParaRPr lang="en-US" dirty="0"/>
          </a:p>
          <a:p>
            <a:r>
              <a:rPr lang="en-US" dirty="0"/>
              <a:t>This command brings commits from </a:t>
            </a:r>
            <a:r>
              <a:rPr lang="en-US" b="0" dirty="0" err="1">
                <a:solidFill>
                  <a:srgbClr val="BC846B"/>
                </a:solidFill>
                <a:effectLst/>
                <a:latin typeface="Menlo" panose="020B0609030804020204" pitchFamily="49" charset="0"/>
              </a:rPr>
              <a:t>branch_name</a:t>
            </a:r>
            <a:r>
              <a:rPr lang="en-US" dirty="0"/>
              <a:t> to the current branch</a:t>
            </a:r>
          </a:p>
          <a:p>
            <a:r>
              <a:rPr lang="en-US" dirty="0"/>
              <a:t>To merge new changes from main into a </a:t>
            </a:r>
            <a:r>
              <a:rPr lang="en-US" dirty="0" err="1"/>
              <a:t>my_new_branch</a:t>
            </a:r>
            <a:endParaRPr lang="en-US" dirty="0"/>
          </a:p>
          <a:p>
            <a:endParaRPr lang="en-US" dirty="0"/>
          </a:p>
          <a:p>
            <a:endParaRPr lang="en-US" dirty="0"/>
          </a:p>
          <a:p>
            <a:r>
              <a:rPr lang="en-US" dirty="0"/>
              <a:t>When development is complete on </a:t>
            </a:r>
            <a:r>
              <a:rPr lang="en-US" dirty="0" err="1"/>
              <a:t>my_new_branch</a:t>
            </a:r>
            <a:r>
              <a:rPr lang="en-US" dirty="0"/>
              <a:t> it can be merged into main with</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19638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38732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sp>
        <p:nvSpPr>
          <p:cNvPr id="9" name="TextBox 8">
            <a:extLst>
              <a:ext uri="{FF2B5EF4-FFF2-40B4-BE49-F238E27FC236}">
                <a16:creationId xmlns:a16="http://schemas.microsoft.com/office/drawing/2014/main" id="{17F68897-66E1-37CD-ED93-6E5AEC13B067}"/>
              </a:ext>
            </a:extLst>
          </p:cNvPr>
          <p:cNvSpPr txBox="1"/>
          <p:nvPr/>
        </p:nvSpPr>
        <p:spPr>
          <a:xfrm>
            <a:off x="1254037" y="5564906"/>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grpSp>
        <p:nvGrpSpPr>
          <p:cNvPr id="108" name="Group 107">
            <a:extLst>
              <a:ext uri="{FF2B5EF4-FFF2-40B4-BE49-F238E27FC236}">
                <a16:creationId xmlns:a16="http://schemas.microsoft.com/office/drawing/2014/main" id="{6E2A7C96-2617-C5F7-8C19-602FF9DB72C6}"/>
              </a:ext>
            </a:extLst>
          </p:cNvPr>
          <p:cNvGrpSpPr/>
          <p:nvPr/>
        </p:nvGrpSpPr>
        <p:grpSpPr>
          <a:xfrm>
            <a:off x="5826499" y="1189244"/>
            <a:ext cx="6267527" cy="5003670"/>
            <a:chOff x="5826499" y="1189244"/>
            <a:chExt cx="6267527" cy="5003670"/>
          </a:xfrm>
        </p:grpSpPr>
        <p:grpSp>
          <p:nvGrpSpPr>
            <p:cNvPr id="109" name="Group 108">
              <a:extLst>
                <a:ext uri="{FF2B5EF4-FFF2-40B4-BE49-F238E27FC236}">
                  <a16:creationId xmlns:a16="http://schemas.microsoft.com/office/drawing/2014/main" id="{2A0F0D4E-D8CD-C18E-3162-B12BDBEEE1FB}"/>
                </a:ext>
              </a:extLst>
            </p:cNvPr>
            <p:cNvGrpSpPr/>
            <p:nvPr/>
          </p:nvGrpSpPr>
          <p:grpSpPr>
            <a:xfrm>
              <a:off x="5826499" y="4435551"/>
              <a:ext cx="6267527" cy="1757363"/>
              <a:chOff x="3308269" y="4650298"/>
              <a:chExt cx="6267527" cy="1757363"/>
            </a:xfrm>
          </p:grpSpPr>
          <p:grpSp>
            <p:nvGrpSpPr>
              <p:cNvPr id="124" name="Group 123">
                <a:extLst>
                  <a:ext uri="{FF2B5EF4-FFF2-40B4-BE49-F238E27FC236}">
                    <a16:creationId xmlns:a16="http://schemas.microsoft.com/office/drawing/2014/main" id="{CB3BA8E1-7AA7-5EBC-CE22-EA63F5D681B8}"/>
                  </a:ext>
                </a:extLst>
              </p:cNvPr>
              <p:cNvGrpSpPr/>
              <p:nvPr/>
            </p:nvGrpSpPr>
            <p:grpSpPr>
              <a:xfrm>
                <a:off x="3308269" y="4650298"/>
                <a:ext cx="6139703" cy="1757363"/>
                <a:chOff x="265176" y="253556"/>
                <a:chExt cx="6139703" cy="1757363"/>
              </a:xfrm>
            </p:grpSpPr>
            <p:sp>
              <p:nvSpPr>
                <p:cNvPr id="126" name="Oval 125">
                  <a:extLst>
                    <a:ext uri="{FF2B5EF4-FFF2-40B4-BE49-F238E27FC236}">
                      <a16:creationId xmlns:a16="http://schemas.microsoft.com/office/drawing/2014/main" id="{ADADE3F5-5559-7D2F-16ED-893170F5B7AA}"/>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27" name="Oval 126">
                  <a:extLst>
                    <a:ext uri="{FF2B5EF4-FFF2-40B4-BE49-F238E27FC236}">
                      <a16:creationId xmlns:a16="http://schemas.microsoft.com/office/drawing/2014/main" id="{8228F13A-697F-F0E9-1644-76A73820714E}"/>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28" name="Oval 127">
                  <a:extLst>
                    <a:ext uri="{FF2B5EF4-FFF2-40B4-BE49-F238E27FC236}">
                      <a16:creationId xmlns:a16="http://schemas.microsoft.com/office/drawing/2014/main" id="{33B77677-1A48-F821-CCDA-517C598FEA0C}"/>
                    </a:ext>
                  </a:extLst>
                </p:cNvPr>
                <p:cNvSpPr/>
                <p:nvPr/>
              </p:nvSpPr>
              <p:spPr>
                <a:xfrm>
                  <a:off x="5776229"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29" name="Oval 128">
                  <a:extLst>
                    <a:ext uri="{FF2B5EF4-FFF2-40B4-BE49-F238E27FC236}">
                      <a16:creationId xmlns:a16="http://schemas.microsoft.com/office/drawing/2014/main" id="{57293B2A-FCBD-5D87-9C88-2745BA85F8A9}"/>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30" name="Oval 129">
                  <a:extLst>
                    <a:ext uri="{FF2B5EF4-FFF2-40B4-BE49-F238E27FC236}">
                      <a16:creationId xmlns:a16="http://schemas.microsoft.com/office/drawing/2014/main" id="{93AA514F-B717-2510-2BA1-7701664AB6EF}"/>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1" name="Oval 130">
                  <a:extLst>
                    <a:ext uri="{FF2B5EF4-FFF2-40B4-BE49-F238E27FC236}">
                      <a16:creationId xmlns:a16="http://schemas.microsoft.com/office/drawing/2014/main" id="{210573A5-B9A7-B50C-FC9E-A7D4B3BCF228}"/>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32" name="Straight Arrow Connector 131">
                  <a:extLst>
                    <a:ext uri="{FF2B5EF4-FFF2-40B4-BE49-F238E27FC236}">
                      <a16:creationId xmlns:a16="http://schemas.microsoft.com/office/drawing/2014/main" id="{63D88BED-9809-D56D-764E-14B1B1739F3A}"/>
                    </a:ext>
                  </a:extLst>
                </p:cNvPr>
                <p:cNvCxnSpPr>
                  <a:stCxn id="126" idx="6"/>
                  <a:endCxn id="127"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83BE6A7-29D6-CB46-E835-0D8799186B19}"/>
                    </a:ext>
                  </a:extLst>
                </p:cNvPr>
                <p:cNvCxnSpPr>
                  <a:cxnSpLocks/>
                  <a:stCxn id="127" idx="6"/>
                  <a:endCxn id="128" idx="2"/>
                </p:cNvCxnSpPr>
                <p:nvPr/>
              </p:nvCxnSpPr>
              <p:spPr>
                <a:xfrm>
                  <a:off x="2006924" y="1696594"/>
                  <a:ext cx="3769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0C8DF220-DB76-9F27-C1C5-EE886293F8FF}"/>
                    </a:ext>
                  </a:extLst>
                </p:cNvPr>
                <p:cNvCxnSpPr>
                  <a:stCxn id="127" idx="0"/>
                  <a:endCxn id="129"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5" name="Straight Arrow Connector 134">
                  <a:extLst>
                    <a:ext uri="{FF2B5EF4-FFF2-40B4-BE49-F238E27FC236}">
                      <a16:creationId xmlns:a16="http://schemas.microsoft.com/office/drawing/2014/main" id="{69CBC9E5-1DAA-5770-9517-9C252726D0AD}"/>
                    </a:ext>
                  </a:extLst>
                </p:cNvPr>
                <p:cNvCxnSpPr>
                  <a:cxnSpLocks/>
                  <a:stCxn id="129" idx="6"/>
                  <a:endCxn id="130"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6" name="Straight Arrow Connector 135">
                  <a:extLst>
                    <a:ext uri="{FF2B5EF4-FFF2-40B4-BE49-F238E27FC236}">
                      <a16:creationId xmlns:a16="http://schemas.microsoft.com/office/drawing/2014/main" id="{A9716B4B-F3D1-D2A4-7F41-771FB6EA03DA}"/>
                    </a:ext>
                  </a:extLst>
                </p:cNvPr>
                <p:cNvCxnSpPr>
                  <a:cxnSpLocks/>
                  <a:stCxn id="130" idx="6"/>
                  <a:endCxn id="131"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7" name="Elbow Connector 136">
                  <a:extLst>
                    <a:ext uri="{FF2B5EF4-FFF2-40B4-BE49-F238E27FC236}">
                      <a16:creationId xmlns:a16="http://schemas.microsoft.com/office/drawing/2014/main" id="{46FE216D-37CB-BB7F-87FE-7E1FD4E32503}"/>
                    </a:ext>
                  </a:extLst>
                </p:cNvPr>
                <p:cNvCxnSpPr>
                  <a:stCxn id="131" idx="6"/>
                  <a:endCxn id="128" idx="0"/>
                </p:cNvCxnSpPr>
                <p:nvPr/>
              </p:nvCxnSpPr>
              <p:spPr>
                <a:xfrm>
                  <a:off x="5230472" y="567881"/>
                  <a:ext cx="860082" cy="814388"/>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25" name="Smiley Face 124">
                <a:extLst>
                  <a:ext uri="{FF2B5EF4-FFF2-40B4-BE49-F238E27FC236}">
                    <a16:creationId xmlns:a16="http://schemas.microsoft.com/office/drawing/2014/main" id="{12459022-101B-2941-26E2-ED2EFED89C6E}"/>
                  </a:ext>
                </a:extLst>
              </p:cNvPr>
              <p:cNvSpPr/>
              <p:nvPr/>
            </p:nvSpPr>
            <p:spPr>
              <a:xfrm>
                <a:off x="9234420" y="56450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AF1F6102-F5D2-96D0-A517-9C4C12C402F1}"/>
                </a:ext>
              </a:extLst>
            </p:cNvPr>
            <p:cNvGrpSpPr/>
            <p:nvPr/>
          </p:nvGrpSpPr>
          <p:grpSpPr>
            <a:xfrm>
              <a:off x="6238798" y="1189244"/>
              <a:ext cx="4965296" cy="1879184"/>
              <a:chOff x="179832" y="2505647"/>
              <a:chExt cx="4965296" cy="1879184"/>
            </a:xfrm>
          </p:grpSpPr>
          <p:grpSp>
            <p:nvGrpSpPr>
              <p:cNvPr id="113" name="Group 112">
                <a:extLst>
                  <a:ext uri="{FF2B5EF4-FFF2-40B4-BE49-F238E27FC236}">
                    <a16:creationId xmlns:a16="http://schemas.microsoft.com/office/drawing/2014/main" id="{B2D4F882-CD54-46A1-F326-848AB7987504}"/>
                  </a:ext>
                </a:extLst>
              </p:cNvPr>
              <p:cNvGrpSpPr/>
              <p:nvPr/>
            </p:nvGrpSpPr>
            <p:grpSpPr>
              <a:xfrm>
                <a:off x="179832" y="2505647"/>
                <a:ext cx="4965296" cy="1757363"/>
                <a:chOff x="265176" y="253556"/>
                <a:chExt cx="4965296" cy="1757363"/>
              </a:xfrm>
            </p:grpSpPr>
            <p:sp>
              <p:nvSpPr>
                <p:cNvPr id="115" name="Oval 114">
                  <a:extLst>
                    <a:ext uri="{FF2B5EF4-FFF2-40B4-BE49-F238E27FC236}">
                      <a16:creationId xmlns:a16="http://schemas.microsoft.com/office/drawing/2014/main" id="{A1B54733-7091-CAAE-469D-A0DDEE8F4EA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16" name="Oval 115">
                  <a:extLst>
                    <a:ext uri="{FF2B5EF4-FFF2-40B4-BE49-F238E27FC236}">
                      <a16:creationId xmlns:a16="http://schemas.microsoft.com/office/drawing/2014/main" id="{D8C9F14F-BF6B-F47F-A289-DC6DCEC9112D}"/>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7" name="Oval 116">
                  <a:extLst>
                    <a:ext uri="{FF2B5EF4-FFF2-40B4-BE49-F238E27FC236}">
                      <a16:creationId xmlns:a16="http://schemas.microsoft.com/office/drawing/2014/main" id="{29B7831E-CF55-1203-35AB-7122D1FCA69C}"/>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8" name="Oval 117">
                  <a:extLst>
                    <a:ext uri="{FF2B5EF4-FFF2-40B4-BE49-F238E27FC236}">
                      <a16:creationId xmlns:a16="http://schemas.microsoft.com/office/drawing/2014/main" id="{E6B2F8D9-AB80-649D-0EF0-EFCFD4D9B927}"/>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19" name="Oval 118">
                  <a:extLst>
                    <a:ext uri="{FF2B5EF4-FFF2-40B4-BE49-F238E27FC236}">
                      <a16:creationId xmlns:a16="http://schemas.microsoft.com/office/drawing/2014/main" id="{AE31293F-1433-208C-EAC3-8E86287ABFBE}"/>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20" name="Straight Arrow Connector 119">
                  <a:extLst>
                    <a:ext uri="{FF2B5EF4-FFF2-40B4-BE49-F238E27FC236}">
                      <a16:creationId xmlns:a16="http://schemas.microsoft.com/office/drawing/2014/main" id="{0EB6C830-45F9-DBC5-A515-6864F39949FB}"/>
                    </a:ext>
                  </a:extLst>
                </p:cNvPr>
                <p:cNvCxnSpPr>
                  <a:stCxn id="115" idx="6"/>
                  <a:endCxn id="116"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611A57A-73D5-40BA-828E-816C84BC33CE}"/>
                    </a:ext>
                  </a:extLst>
                </p:cNvPr>
                <p:cNvCxnSpPr>
                  <a:stCxn id="116" idx="0"/>
                  <a:endCxn id="11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2" name="Straight Arrow Connector 121">
                  <a:extLst>
                    <a:ext uri="{FF2B5EF4-FFF2-40B4-BE49-F238E27FC236}">
                      <a16:creationId xmlns:a16="http://schemas.microsoft.com/office/drawing/2014/main" id="{A7F6B003-2615-7406-EBDD-A5A517655808}"/>
                    </a:ext>
                  </a:extLst>
                </p:cNvPr>
                <p:cNvCxnSpPr>
                  <a:cxnSpLocks/>
                  <a:stCxn id="117" idx="6"/>
                  <a:endCxn id="11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3" name="Straight Arrow Connector 122">
                  <a:extLst>
                    <a:ext uri="{FF2B5EF4-FFF2-40B4-BE49-F238E27FC236}">
                      <a16:creationId xmlns:a16="http://schemas.microsoft.com/office/drawing/2014/main" id="{9BB5EE54-B3FB-31E7-CD69-E7A41312FDC1}"/>
                    </a:ext>
                  </a:extLst>
                </p:cNvPr>
                <p:cNvCxnSpPr>
                  <a:cxnSpLocks/>
                  <a:stCxn id="118" idx="6"/>
                  <a:endCxn id="11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14" name="Smiley Face 113">
                <a:extLst>
                  <a:ext uri="{FF2B5EF4-FFF2-40B4-BE49-F238E27FC236}">
                    <a16:creationId xmlns:a16="http://schemas.microsoft.com/office/drawing/2014/main" id="{D96AFA0F-980B-093F-470F-77976B81DD9E}"/>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1" name="Down Arrow 110">
              <a:extLst>
                <a:ext uri="{FF2B5EF4-FFF2-40B4-BE49-F238E27FC236}">
                  <a16:creationId xmlns:a16="http://schemas.microsoft.com/office/drawing/2014/main" id="{BC9727A9-B8BC-7BFA-A608-524A7A3F46B0}"/>
                </a:ext>
              </a:extLst>
            </p:cNvPr>
            <p:cNvSpPr/>
            <p:nvPr/>
          </p:nvSpPr>
          <p:spPr>
            <a:xfrm>
              <a:off x="8838278" y="2726873"/>
              <a:ext cx="1165243" cy="157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TextBox 111">
              <a:extLst>
                <a:ext uri="{FF2B5EF4-FFF2-40B4-BE49-F238E27FC236}">
                  <a16:creationId xmlns:a16="http://schemas.microsoft.com/office/drawing/2014/main" id="{4F96E789-E1A9-6AA5-420B-E1ABB683C3A0}"/>
                </a:ext>
              </a:extLst>
            </p:cNvPr>
            <p:cNvSpPr txBox="1"/>
            <p:nvPr/>
          </p:nvSpPr>
          <p:spPr>
            <a:xfrm>
              <a:off x="8125513" y="3065418"/>
              <a:ext cx="2590774"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a:t>
              </a:r>
              <a:r>
                <a:rPr lang="en-US" sz="1800" dirty="0" err="1">
                  <a:latin typeface="Consolas" panose="020B0609020204030204" pitchFamily="49" charset="0"/>
                  <a:cs typeface="Consolas" panose="020B0609020204030204" pitchFamily="49" charset="0"/>
                </a:rPr>
                <a:t>my_branch</a:t>
              </a:r>
              <a:endParaRPr lang="en-US" sz="1800" dirty="0"/>
            </a:p>
          </p:txBody>
        </p:sp>
      </p:grpSp>
    </p:spTree>
    <p:extLst>
      <p:ext uri="{BB962C8B-B14F-4D97-AF65-F5344CB8AC3E}">
        <p14:creationId xmlns:p14="http://schemas.microsoft.com/office/powerpoint/2010/main" val="14587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FB1E60-6964-4375-AE41-9B361427F26F}"/>
              </a:ext>
            </a:extLst>
          </p:cNvPr>
          <p:cNvSpPr>
            <a:spLocks noGrp="1"/>
          </p:cNvSpPr>
          <p:nvPr>
            <p:ph sz="quarter" idx="10"/>
          </p:nvPr>
        </p:nvSpPr>
        <p:spPr>
          <a:xfrm>
            <a:off x="633247" y="1293093"/>
            <a:ext cx="10918365" cy="5205677"/>
          </a:xfrm>
        </p:spPr>
        <p:txBody>
          <a:bodyPr/>
          <a:lstStyle/>
          <a:p>
            <a:r>
              <a:rPr lang="en-US" dirty="0"/>
              <a:t>Git will do its best to merge automatically</a:t>
            </a:r>
          </a:p>
          <a:p>
            <a:r>
              <a:rPr lang="en-US" dirty="0"/>
              <a:t>Merge conflicts occur when when git can’t do this</a:t>
            </a:r>
          </a:p>
          <a:p>
            <a:pPr lvl="1"/>
            <a:r>
              <a:rPr lang="en-US" dirty="0"/>
              <a:t>Usually when the same line is changed in both branches</a:t>
            </a:r>
          </a:p>
          <a:p>
            <a:r>
              <a:rPr lang="en-US" dirty="0"/>
              <a:t>Merge conflicts must be resolved before completing the merge</a:t>
            </a:r>
          </a:p>
          <a:p>
            <a:pPr lvl="1"/>
            <a:r>
              <a:rPr lang="en-US" dirty="0"/>
              <a:t>Manually using a text editor</a:t>
            </a:r>
          </a:p>
          <a:p>
            <a:pPr lvl="1"/>
            <a:r>
              <a:rPr lang="en-US" dirty="0"/>
              <a:t>Using a visual </a:t>
            </a:r>
            <a:r>
              <a:rPr lang="en-US" dirty="0" err="1"/>
              <a:t>mergetool</a:t>
            </a:r>
            <a:endParaRPr lang="en-US" dirty="0"/>
          </a:p>
          <a:p>
            <a:pPr lvl="1"/>
            <a:r>
              <a:rPr lang="en-US" dirty="0"/>
              <a:t>Communicate with collaborators if necessary</a:t>
            </a:r>
          </a:p>
          <a:p>
            <a:r>
              <a:rPr lang="en-US" dirty="0"/>
              <a:t>Ways to avoid:</a:t>
            </a:r>
          </a:p>
          <a:p>
            <a:pPr lvl="1"/>
            <a:r>
              <a:rPr lang="en-US" dirty="0"/>
              <a:t>Modular code- work on one feature less likely to impact another</a:t>
            </a:r>
          </a:p>
          <a:p>
            <a:pPr lvl="1"/>
            <a:r>
              <a:rPr lang="en-US" dirty="0"/>
              <a:t>Regularly pull any changes from main and merge into feature branch</a:t>
            </a:r>
          </a:p>
          <a:p>
            <a:pPr lvl="1"/>
            <a:r>
              <a:rPr lang="en-US" dirty="0"/>
              <a:t>When development of a feature is complete, check for and merge any changes from main into the feature branch before merging the feature branch into main</a:t>
            </a:r>
          </a:p>
          <a:p>
            <a:r>
              <a:rPr lang="en-US" dirty="0">
                <a:hlinkClick r:id="rId3"/>
              </a:rPr>
              <a:t>https://coderefinery.github.io/git-intro/conflicts/</a:t>
            </a:r>
            <a:endParaRPr lang="en-US" dirty="0"/>
          </a:p>
          <a:p>
            <a:r>
              <a:rPr lang="en-US" dirty="0">
                <a:hlinkClick r:id="rId4"/>
              </a:rPr>
              <a:t>https://www.atlassian.com/git/tutorials/using-branches/merge-conflicts</a:t>
            </a:r>
            <a:endParaRPr lang="en-US" dirty="0"/>
          </a:p>
        </p:txBody>
      </p:sp>
      <p:sp>
        <p:nvSpPr>
          <p:cNvPr id="3" name="Title 2">
            <a:extLst>
              <a:ext uri="{FF2B5EF4-FFF2-40B4-BE49-F238E27FC236}">
                <a16:creationId xmlns:a16="http://schemas.microsoft.com/office/drawing/2014/main" id="{8F1575ED-39D8-8F4D-AEC0-D808AC4A51D0}"/>
              </a:ext>
            </a:extLst>
          </p:cNvPr>
          <p:cNvSpPr>
            <a:spLocks noGrp="1"/>
          </p:cNvSpPr>
          <p:nvPr>
            <p:ph type="title"/>
          </p:nvPr>
        </p:nvSpPr>
        <p:spPr/>
        <p:txBody>
          <a:bodyPr/>
          <a:lstStyle/>
          <a:p>
            <a:r>
              <a:rPr lang="en-US" dirty="0"/>
              <a:t>Merge Conflicts</a:t>
            </a:r>
          </a:p>
        </p:txBody>
      </p:sp>
    </p:spTree>
    <p:extLst>
      <p:ext uri="{BB962C8B-B14F-4D97-AF65-F5344CB8AC3E}">
        <p14:creationId xmlns:p14="http://schemas.microsoft.com/office/powerpoint/2010/main" val="3173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55DDA8-9EA0-6A8D-7B18-E17E8CDDA463}"/>
              </a:ext>
            </a:extLst>
          </p:cNvPr>
          <p:cNvSpPr>
            <a:spLocks noGrp="1"/>
          </p:cNvSpPr>
          <p:nvPr>
            <p:ph sz="quarter" idx="10"/>
          </p:nvPr>
        </p:nvSpPr>
        <p:spPr>
          <a:xfrm>
            <a:off x="633247" y="1293094"/>
            <a:ext cx="4936443" cy="4830616"/>
          </a:xfrm>
        </p:spPr>
        <p:txBody>
          <a:bodyPr/>
          <a:lstStyle/>
          <a:p>
            <a:r>
              <a:rPr lang="en-US" dirty="0"/>
              <a:t>Rebase sometimes an alternative to merging</a:t>
            </a:r>
          </a:p>
          <a:p>
            <a:r>
              <a:rPr lang="en-US" dirty="0"/>
              <a:t>For example</a:t>
            </a:r>
          </a:p>
          <a:p>
            <a:pPr lvl="1"/>
            <a:r>
              <a:rPr lang="en-US" dirty="0"/>
              <a:t>Two new main branch commits after branch is created</a:t>
            </a:r>
          </a:p>
          <a:p>
            <a:pPr lvl="1"/>
            <a:r>
              <a:rPr lang="en-US" dirty="0"/>
              <a:t>Rebase your feature branch onto the main branch with</a:t>
            </a:r>
          </a:p>
          <a:p>
            <a:pPr lvl="1"/>
            <a:endParaRPr lang="en-US" dirty="0"/>
          </a:p>
          <a:p>
            <a:pPr lvl="1"/>
            <a:r>
              <a:rPr lang="en-US" dirty="0"/>
              <a:t>This “replays” your branch commits at the end of the main branch</a:t>
            </a:r>
          </a:p>
          <a:p>
            <a:r>
              <a:rPr lang="en-US" dirty="0"/>
              <a:t>Rewrites history</a:t>
            </a:r>
          </a:p>
          <a:p>
            <a:r>
              <a:rPr lang="en-US" dirty="0"/>
              <a:t>Should </a:t>
            </a:r>
            <a:r>
              <a:rPr lang="en-US" u="sng" dirty="0"/>
              <a:t>never</a:t>
            </a:r>
            <a:r>
              <a:rPr lang="en-US" dirty="0"/>
              <a:t> be done on a public branch or commit</a:t>
            </a:r>
          </a:p>
        </p:txBody>
      </p:sp>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Merge vs Rebase</a:t>
            </a:r>
          </a:p>
        </p:txBody>
      </p:sp>
      <p:grpSp>
        <p:nvGrpSpPr>
          <p:cNvPr id="6" name="Group 5">
            <a:extLst>
              <a:ext uri="{FF2B5EF4-FFF2-40B4-BE49-F238E27FC236}">
                <a16:creationId xmlns:a16="http://schemas.microsoft.com/office/drawing/2014/main" id="{422317E5-0A08-00CF-7584-C340D0C31731}"/>
              </a:ext>
            </a:extLst>
          </p:cNvPr>
          <p:cNvGrpSpPr/>
          <p:nvPr/>
        </p:nvGrpSpPr>
        <p:grpSpPr>
          <a:xfrm>
            <a:off x="5569691" y="4226755"/>
            <a:ext cx="6135347" cy="1976374"/>
            <a:chOff x="1528763" y="2902645"/>
            <a:chExt cx="6135347" cy="1976374"/>
          </a:xfrm>
        </p:grpSpPr>
        <p:sp>
          <p:nvSpPr>
            <p:cNvPr id="7" name="Oval 6">
              <a:extLst>
                <a:ext uri="{FF2B5EF4-FFF2-40B4-BE49-F238E27FC236}">
                  <a16:creationId xmlns:a16="http://schemas.microsoft.com/office/drawing/2014/main" id="{CDB68805-B826-7AB7-5C66-147C5D67E802}"/>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8" name="Oval 7">
              <a:extLst>
                <a:ext uri="{FF2B5EF4-FFF2-40B4-BE49-F238E27FC236}">
                  <a16:creationId xmlns:a16="http://schemas.microsoft.com/office/drawing/2014/main" id="{234E5EEC-3F8C-867E-2DB4-4EB97F27ADFC}"/>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 name="Oval 8">
              <a:extLst>
                <a:ext uri="{FF2B5EF4-FFF2-40B4-BE49-F238E27FC236}">
                  <a16:creationId xmlns:a16="http://schemas.microsoft.com/office/drawing/2014/main" id="{C98BEDBE-0456-29C3-FCE4-9EA147CBA205}"/>
                </a:ext>
              </a:extLst>
            </p:cNvPr>
            <p:cNvSpPr/>
            <p:nvPr/>
          </p:nvSpPr>
          <p:spPr>
            <a:xfrm>
              <a:off x="3663202"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0" name="Oval 9">
              <a:extLst>
                <a:ext uri="{FF2B5EF4-FFF2-40B4-BE49-F238E27FC236}">
                  <a16:creationId xmlns:a16="http://schemas.microsoft.com/office/drawing/2014/main" id="{2117972F-7218-EBE7-46F8-72B883F7C893}"/>
                </a:ext>
              </a:extLst>
            </p:cNvPr>
            <p:cNvSpPr/>
            <p:nvPr/>
          </p:nvSpPr>
          <p:spPr>
            <a:xfrm>
              <a:off x="5228551"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 name="Oval 10">
              <a:extLst>
                <a:ext uri="{FF2B5EF4-FFF2-40B4-BE49-F238E27FC236}">
                  <a16:creationId xmlns:a16="http://schemas.microsoft.com/office/drawing/2014/main" id="{6B9C2E85-DE91-DEAF-4CC3-2348B2F1C7E6}"/>
                </a:ext>
              </a:extLst>
            </p:cNvPr>
            <p:cNvSpPr/>
            <p:nvPr/>
          </p:nvSpPr>
          <p:spPr>
            <a:xfrm>
              <a:off x="6083014"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2" name="Oval 11">
              <a:extLst>
                <a:ext uri="{FF2B5EF4-FFF2-40B4-BE49-F238E27FC236}">
                  <a16:creationId xmlns:a16="http://schemas.microsoft.com/office/drawing/2014/main" id="{0E272A53-5FB2-484B-46E9-D3DE8A61B538}"/>
                </a:ext>
              </a:extLst>
            </p:cNvPr>
            <p:cNvSpPr/>
            <p:nvPr/>
          </p:nvSpPr>
          <p:spPr>
            <a:xfrm>
              <a:off x="7008409"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13" name="Oval 12">
              <a:extLst>
                <a:ext uri="{FF2B5EF4-FFF2-40B4-BE49-F238E27FC236}">
                  <a16:creationId xmlns:a16="http://schemas.microsoft.com/office/drawing/2014/main" id="{F74FAE7B-ACD3-C245-1571-C0BA563AA029}"/>
                </a:ext>
              </a:extLst>
            </p:cNvPr>
            <p:cNvSpPr/>
            <p:nvPr/>
          </p:nvSpPr>
          <p:spPr>
            <a:xfrm>
              <a:off x="4760906" y="42503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14" name="Straight Arrow Connector 13">
              <a:extLst>
                <a:ext uri="{FF2B5EF4-FFF2-40B4-BE49-F238E27FC236}">
                  <a16:creationId xmlns:a16="http://schemas.microsoft.com/office/drawing/2014/main" id="{6C834C41-2430-317C-A13D-FAC7DE410DEB}"/>
                </a:ext>
              </a:extLst>
            </p:cNvPr>
            <p:cNvCxnSpPr>
              <a:stCxn id="7" idx="6"/>
              <a:endCxn id="8"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636EA-C03F-E6B5-0C24-A7D44F2A3BFA}"/>
                </a:ext>
              </a:extLst>
            </p:cNvPr>
            <p:cNvCxnSpPr>
              <a:cxnSpLocks/>
              <a:stCxn id="8" idx="6"/>
              <a:endCxn id="9" idx="2"/>
            </p:cNvCxnSpPr>
            <p:nvPr/>
          </p:nvCxnSpPr>
          <p:spPr>
            <a:xfrm>
              <a:off x="3270511" y="4557713"/>
              <a:ext cx="3926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B7A469-A9BE-771F-E2A3-FC522C3B3E6D}"/>
                </a:ext>
              </a:extLst>
            </p:cNvPr>
            <p:cNvCxnSpPr>
              <a:cxnSpLocks/>
              <a:stCxn id="9" idx="6"/>
              <a:endCxn id="13" idx="2"/>
            </p:cNvCxnSpPr>
            <p:nvPr/>
          </p:nvCxnSpPr>
          <p:spPr>
            <a:xfrm>
              <a:off x="4291852" y="4557713"/>
              <a:ext cx="469054" cy="6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9DE608D-6EE8-B65D-354F-E46704F2BF06}"/>
                </a:ext>
              </a:extLst>
            </p:cNvPr>
            <p:cNvCxnSpPr>
              <a:cxnSpLocks/>
              <a:stCxn id="13" idx="0"/>
              <a:endCxn id="10" idx="2"/>
            </p:cNvCxnSpPr>
            <p:nvPr/>
          </p:nvCxnSpPr>
          <p:spPr>
            <a:xfrm rot="5400000" flipH="1" flipV="1">
              <a:off x="4723584" y="3745402"/>
              <a:ext cx="856615" cy="153320"/>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A6F1FE4-FCF9-B21D-3013-8792C2A7E53E}"/>
                </a:ext>
              </a:extLst>
            </p:cNvPr>
            <p:cNvCxnSpPr>
              <a:cxnSpLocks/>
              <a:stCxn id="10" idx="6"/>
              <a:endCxn id="11" idx="2"/>
            </p:cNvCxnSpPr>
            <p:nvPr/>
          </p:nvCxnSpPr>
          <p:spPr>
            <a:xfrm>
              <a:off x="5857201" y="3393754"/>
              <a:ext cx="225813"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DCC7A7-1A39-A21B-9D9D-46A9341D492C}"/>
                </a:ext>
              </a:extLst>
            </p:cNvPr>
            <p:cNvCxnSpPr>
              <a:cxnSpLocks/>
              <a:stCxn id="11" idx="6"/>
              <a:endCxn id="12" idx="2"/>
            </p:cNvCxnSpPr>
            <p:nvPr/>
          </p:nvCxnSpPr>
          <p:spPr>
            <a:xfrm>
              <a:off x="6711664" y="3393754"/>
              <a:ext cx="29674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0" name="Smiley Face 19">
              <a:extLst>
                <a:ext uri="{FF2B5EF4-FFF2-40B4-BE49-F238E27FC236}">
                  <a16:creationId xmlns:a16="http://schemas.microsoft.com/office/drawing/2014/main" id="{CD495115-4683-D59A-36AD-8F65C8694728}"/>
                </a:ext>
              </a:extLst>
            </p:cNvPr>
            <p:cNvSpPr/>
            <p:nvPr/>
          </p:nvSpPr>
          <p:spPr>
            <a:xfrm>
              <a:off x="7322734" y="2902645"/>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B929D39-1E0D-8684-90CC-F56E78E5B418}"/>
              </a:ext>
            </a:extLst>
          </p:cNvPr>
          <p:cNvGrpSpPr/>
          <p:nvPr/>
        </p:nvGrpSpPr>
        <p:grpSpPr>
          <a:xfrm>
            <a:off x="6178475" y="996331"/>
            <a:ext cx="5082731" cy="1863930"/>
            <a:chOff x="1528763" y="3008108"/>
            <a:chExt cx="5082731" cy="1863930"/>
          </a:xfrm>
        </p:grpSpPr>
        <p:sp>
          <p:nvSpPr>
            <p:cNvPr id="22" name="Oval 21">
              <a:extLst>
                <a:ext uri="{FF2B5EF4-FFF2-40B4-BE49-F238E27FC236}">
                  <a16:creationId xmlns:a16="http://schemas.microsoft.com/office/drawing/2014/main" id="{C72434F8-DBDE-F5C6-4DF4-C5FAE21D7EF7}"/>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80CD11BF-AA92-6CFA-D910-6B7122B788F3}"/>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4" name="Oval 23">
              <a:extLst>
                <a:ext uri="{FF2B5EF4-FFF2-40B4-BE49-F238E27FC236}">
                  <a16:creationId xmlns:a16="http://schemas.microsoft.com/office/drawing/2014/main" id="{D8A37FCA-A195-1E88-57D4-3250128EC4ED}"/>
                </a:ext>
              </a:extLst>
            </p:cNvPr>
            <p:cNvSpPr/>
            <p:nvPr/>
          </p:nvSpPr>
          <p:spPr>
            <a:xfrm>
              <a:off x="365392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25" name="Oval 24">
              <a:extLst>
                <a:ext uri="{FF2B5EF4-FFF2-40B4-BE49-F238E27FC236}">
                  <a16:creationId xmlns:a16="http://schemas.microsoft.com/office/drawing/2014/main" id="{73CE53C1-83F4-D97C-D21B-9761C925CE8B}"/>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6" name="Oval 25">
              <a:extLst>
                <a:ext uri="{FF2B5EF4-FFF2-40B4-BE49-F238E27FC236}">
                  <a16:creationId xmlns:a16="http://schemas.microsoft.com/office/drawing/2014/main" id="{9B17B749-DF6B-3F70-027B-DB4511C29D41}"/>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7" name="Oval 26">
              <a:extLst>
                <a:ext uri="{FF2B5EF4-FFF2-40B4-BE49-F238E27FC236}">
                  <a16:creationId xmlns:a16="http://schemas.microsoft.com/office/drawing/2014/main" id="{707ECA80-E446-C115-C6EC-A3A19EA39468}"/>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28" name="Oval 27">
              <a:extLst>
                <a:ext uri="{FF2B5EF4-FFF2-40B4-BE49-F238E27FC236}">
                  <a16:creationId xmlns:a16="http://schemas.microsoft.com/office/drawing/2014/main" id="{54AC47EB-00E4-969C-1F00-B9B119E69557}"/>
                </a:ext>
              </a:extLst>
            </p:cNvPr>
            <p:cNvSpPr/>
            <p:nvPr/>
          </p:nvSpPr>
          <p:spPr>
            <a:xfrm>
              <a:off x="477882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29" name="Straight Arrow Connector 28">
              <a:extLst>
                <a:ext uri="{FF2B5EF4-FFF2-40B4-BE49-F238E27FC236}">
                  <a16:creationId xmlns:a16="http://schemas.microsoft.com/office/drawing/2014/main" id="{9EB337B7-D53A-1283-C924-4F64C4225395}"/>
                </a:ext>
              </a:extLst>
            </p:cNvPr>
            <p:cNvCxnSpPr>
              <a:stCxn id="22" idx="6"/>
              <a:endCxn id="2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1A33A-740C-1ABB-F34B-0EF39CA75094}"/>
                </a:ext>
              </a:extLst>
            </p:cNvPr>
            <p:cNvCxnSpPr>
              <a:cxnSpLocks/>
              <a:stCxn id="23" idx="6"/>
              <a:endCxn id="24" idx="2"/>
            </p:cNvCxnSpPr>
            <p:nvPr/>
          </p:nvCxnSpPr>
          <p:spPr>
            <a:xfrm>
              <a:off x="3270511" y="4557713"/>
              <a:ext cx="38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C93AD4-7124-71CA-C6A4-1D9A4F776F27}"/>
                </a:ext>
              </a:extLst>
            </p:cNvPr>
            <p:cNvCxnSpPr>
              <a:cxnSpLocks/>
              <a:stCxn id="24" idx="6"/>
              <a:endCxn id="28" idx="2"/>
            </p:cNvCxnSpPr>
            <p:nvPr/>
          </p:nvCxnSpPr>
          <p:spPr>
            <a:xfrm>
              <a:off x="4282571" y="4557713"/>
              <a:ext cx="4962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BA3FEF6-6DBF-9CE6-5C65-5DE050C850D6}"/>
                </a:ext>
              </a:extLst>
            </p:cNvPr>
            <p:cNvCxnSpPr>
              <a:stCxn id="23" idx="0"/>
              <a:endCxn id="2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7BB4368A-D042-F3C1-C9C7-7B3A415E27E9}"/>
                </a:ext>
              </a:extLst>
            </p:cNvPr>
            <p:cNvCxnSpPr>
              <a:cxnSpLocks/>
              <a:stCxn id="25" idx="6"/>
              <a:endCxn id="2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166E0CE8-E45C-AAE6-DABC-0875A544E072}"/>
                </a:ext>
              </a:extLst>
            </p:cNvPr>
            <p:cNvCxnSpPr>
              <a:cxnSpLocks/>
              <a:stCxn id="26" idx="6"/>
              <a:endCxn id="2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5" name="Smiley Face 34">
              <a:extLst>
                <a:ext uri="{FF2B5EF4-FFF2-40B4-BE49-F238E27FC236}">
                  <a16:creationId xmlns:a16="http://schemas.microsoft.com/office/drawing/2014/main" id="{16EC535C-46D9-E961-D3E6-C53BB67C2215}"/>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Down Arrow 35">
            <a:extLst>
              <a:ext uri="{FF2B5EF4-FFF2-40B4-BE49-F238E27FC236}">
                <a16:creationId xmlns:a16="http://schemas.microsoft.com/office/drawing/2014/main" id="{35AE358A-E7BE-05E9-5DBC-BD6300365B0F}"/>
              </a:ext>
            </a:extLst>
          </p:cNvPr>
          <p:cNvSpPr/>
          <p:nvPr/>
        </p:nvSpPr>
        <p:spPr>
          <a:xfrm>
            <a:off x="8296603" y="2966869"/>
            <a:ext cx="1165243" cy="128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extBox 36">
            <a:extLst>
              <a:ext uri="{FF2B5EF4-FFF2-40B4-BE49-F238E27FC236}">
                <a16:creationId xmlns:a16="http://schemas.microsoft.com/office/drawing/2014/main" id="{AE8D2333-68FC-3BF7-3EC4-03AB8EC16196}"/>
              </a:ext>
            </a:extLst>
          </p:cNvPr>
          <p:cNvSpPr txBox="1"/>
          <p:nvPr/>
        </p:nvSpPr>
        <p:spPr>
          <a:xfrm>
            <a:off x="7931790" y="3177807"/>
            <a:ext cx="2084225"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rebase main</a:t>
            </a:r>
            <a:endParaRPr lang="en-US" sz="1800" dirty="0"/>
          </a:p>
        </p:txBody>
      </p:sp>
      <p:sp>
        <p:nvSpPr>
          <p:cNvPr id="38" name="TextBox 37">
            <a:extLst>
              <a:ext uri="{FF2B5EF4-FFF2-40B4-BE49-F238E27FC236}">
                <a16:creationId xmlns:a16="http://schemas.microsoft.com/office/drawing/2014/main" id="{EF5C063E-D4B1-0BE9-7B26-AB49A9BC2C1F}"/>
              </a:ext>
            </a:extLst>
          </p:cNvPr>
          <p:cNvSpPr txBox="1"/>
          <p:nvPr/>
        </p:nvSpPr>
        <p:spPr>
          <a:xfrm>
            <a:off x="1254037" y="3441161"/>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rebase main</a:t>
            </a:r>
          </a:p>
        </p:txBody>
      </p:sp>
    </p:spTree>
    <p:extLst>
      <p:ext uri="{BB962C8B-B14F-4D97-AF65-F5344CB8AC3E}">
        <p14:creationId xmlns:p14="http://schemas.microsoft.com/office/powerpoint/2010/main" val="35226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619E84-A1A7-F5AE-F9F2-E88C95B4267C}"/>
              </a:ext>
            </a:extLst>
          </p:cNvPr>
          <p:cNvSpPr>
            <a:spLocks noGrp="1"/>
          </p:cNvSpPr>
          <p:nvPr>
            <p:ph sz="quarter" idx="10"/>
          </p:nvPr>
        </p:nvSpPr>
        <p:spPr>
          <a:xfrm>
            <a:off x="633247" y="1293094"/>
            <a:ext cx="11448825" cy="4830616"/>
          </a:xfrm>
        </p:spPr>
        <p:txBody>
          <a:bodyPr/>
          <a:lstStyle/>
          <a:p>
            <a:r>
              <a:rPr lang="en-US" dirty="0"/>
              <a:t>Everyone:</a:t>
            </a:r>
          </a:p>
          <a:p>
            <a:pPr lvl="1"/>
            <a:r>
              <a:rPr lang="en-US" dirty="0"/>
              <a:t>Create a new branch in your local clone: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branch_name</a:t>
            </a:r>
            <a:endParaRPr lang="en-US" dirty="0"/>
          </a:p>
          <a:p>
            <a:pPr lvl="1"/>
            <a:r>
              <a:rPr lang="en-US" dirty="0"/>
              <a:t>Publish the branch to the remote repository: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branch_name</a:t>
            </a:r>
            <a:endParaRPr lang="en-US" dirty="0"/>
          </a:p>
          <a:p>
            <a:pPr lvl="1"/>
            <a:r>
              <a:rPr lang="en-US" dirty="0"/>
              <a:t>Make a small change, commit, and push</a:t>
            </a:r>
          </a:p>
          <a:p>
            <a:pPr lvl="1"/>
            <a:r>
              <a:rPr lang="en-US" dirty="0"/>
              <a:t>Look at the remote repository, look at your branch and your team’s branches</a:t>
            </a:r>
          </a:p>
          <a:p>
            <a:r>
              <a:rPr lang="en-US" dirty="0"/>
              <a:t>All but one team member:</a:t>
            </a:r>
          </a:p>
          <a:p>
            <a:pPr lvl="1"/>
            <a:r>
              <a:rPr lang="en-US" dirty="0"/>
              <a:t>Merge the branch</a:t>
            </a:r>
          </a:p>
          <a:p>
            <a:pPr lvl="1"/>
            <a:endParaRPr lang="en-US" dirty="0"/>
          </a:p>
          <a:p>
            <a:pPr lvl="1"/>
            <a:endParaRPr lang="en-US" dirty="0"/>
          </a:p>
          <a:p>
            <a:pPr lvl="1"/>
            <a:endParaRPr lang="en-US" dirty="0"/>
          </a:p>
          <a:p>
            <a:pPr lvl="1"/>
            <a:endParaRPr lang="en-US" dirty="0"/>
          </a:p>
          <a:p>
            <a:r>
              <a:rPr lang="en-US" dirty="0"/>
              <a:t>Did anyone run into merge conflicts? How might this have been prevented?</a:t>
            </a:r>
          </a:p>
          <a:p>
            <a:r>
              <a:rPr lang="en-US" dirty="0"/>
              <a:t>There should be one unmerged branch at the end of this activity</a:t>
            </a:r>
          </a:p>
        </p:txBody>
      </p:sp>
      <p:sp>
        <p:nvSpPr>
          <p:cNvPr id="3" name="Title 2">
            <a:extLst>
              <a:ext uri="{FF2B5EF4-FFF2-40B4-BE49-F238E27FC236}">
                <a16:creationId xmlns:a16="http://schemas.microsoft.com/office/drawing/2014/main" id="{19F46496-3DD9-C8DF-D8DD-BD5BF86DCDFE}"/>
              </a:ext>
            </a:extLst>
          </p:cNvPr>
          <p:cNvSpPr>
            <a:spLocks noGrp="1"/>
          </p:cNvSpPr>
          <p:nvPr>
            <p:ph type="title"/>
          </p:nvPr>
        </p:nvSpPr>
        <p:spPr/>
        <p:txBody>
          <a:bodyPr/>
          <a:lstStyle/>
          <a:p>
            <a:r>
              <a:rPr lang="en-US" dirty="0"/>
              <a:t>Activity</a:t>
            </a:r>
          </a:p>
        </p:txBody>
      </p:sp>
      <p:sp>
        <p:nvSpPr>
          <p:cNvPr id="5" name="TextBox 4">
            <a:extLst>
              <a:ext uri="{FF2B5EF4-FFF2-40B4-BE49-F238E27FC236}">
                <a16:creationId xmlns:a16="http://schemas.microsoft.com/office/drawing/2014/main" id="{0223A58E-B902-1349-B272-E9A51B439100}"/>
              </a:ext>
            </a:extLst>
          </p:cNvPr>
          <p:cNvSpPr txBox="1"/>
          <p:nvPr/>
        </p:nvSpPr>
        <p:spPr>
          <a:xfrm>
            <a:off x="1254037" y="3759201"/>
            <a:ext cx="3113353" cy="1200329"/>
          </a:xfrm>
          <a:prstGeom prst="rect">
            <a:avLst/>
          </a:prstGeom>
          <a:noFill/>
        </p:spPr>
        <p:txBody>
          <a:bodyPr wrap="non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927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3429000"/>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415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7C1211E6-B491-068F-5D16-B402FF53136A}"/>
              </a:ext>
            </a:extLst>
          </p:cNvPr>
          <p:cNvSpPr/>
          <p:nvPr/>
        </p:nvSpPr>
        <p:spPr>
          <a:xfrm>
            <a:off x="2064327" y="1440873"/>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31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45FFE4-8F70-6D8F-C2B2-CF0BA5188FD5}"/>
              </a:ext>
            </a:extLst>
          </p:cNvPr>
          <p:cNvSpPr>
            <a:spLocks noGrp="1"/>
          </p:cNvSpPr>
          <p:nvPr>
            <p:ph sz="quarter" idx="10"/>
          </p:nvPr>
        </p:nvSpPr>
        <p:spPr/>
        <p:txBody>
          <a:bodyPr/>
          <a:lstStyle/>
          <a:p>
            <a:r>
              <a:rPr lang="en-US" dirty="0"/>
              <a:t>A process on GitHub to request a branch be merged into another branch</a:t>
            </a:r>
          </a:p>
          <a:p>
            <a:pPr lvl="1"/>
            <a:r>
              <a:rPr lang="en-US" dirty="0"/>
              <a:t>You are asking for your branch to be “pulled” into another branch</a:t>
            </a:r>
          </a:p>
          <a:p>
            <a:r>
              <a:rPr lang="en-US" dirty="0"/>
              <a:t>GitLab uses the term “Merge Request”</a:t>
            </a:r>
          </a:p>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a:p>
            <a:endParaRPr lang="en-US" dirty="0"/>
          </a:p>
        </p:txBody>
      </p:sp>
      <p:sp>
        <p:nvSpPr>
          <p:cNvPr id="3" name="Title 2">
            <a:extLst>
              <a:ext uri="{FF2B5EF4-FFF2-40B4-BE49-F238E27FC236}">
                <a16:creationId xmlns:a16="http://schemas.microsoft.com/office/drawing/2014/main" id="{ECF119B6-7F37-09D9-9E4C-B46FF5FF0D9F}"/>
              </a:ext>
            </a:extLst>
          </p:cNvPr>
          <p:cNvSpPr>
            <a:spLocks noGrp="1"/>
          </p:cNvSpPr>
          <p:nvPr>
            <p:ph type="title"/>
          </p:nvPr>
        </p:nvSpPr>
        <p:spPr/>
        <p:txBody>
          <a:bodyPr/>
          <a:lstStyle/>
          <a:p>
            <a:r>
              <a:rPr lang="en-US" dirty="0"/>
              <a:t>Pull Requests</a:t>
            </a:r>
          </a:p>
        </p:txBody>
      </p:sp>
      <p:sp>
        <p:nvSpPr>
          <p:cNvPr id="5" name="TextBox 4">
            <a:extLst>
              <a:ext uri="{FF2B5EF4-FFF2-40B4-BE49-F238E27FC236}">
                <a16:creationId xmlns:a16="http://schemas.microsoft.com/office/drawing/2014/main" id="{FB4BFCFA-FC39-7DD7-F0C2-C1D1D874F2FE}"/>
              </a:ext>
            </a:extLst>
          </p:cNvPr>
          <p:cNvSpPr txBox="1"/>
          <p:nvPr/>
        </p:nvSpPr>
        <p:spPr>
          <a:xfrm>
            <a:off x="2139045" y="6276985"/>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81289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6CBA3CD-37FE-CD28-0FB8-3BED28ED2AF8}"/>
              </a:ext>
            </a:extLst>
          </p:cNvPr>
          <p:cNvPicPr>
            <a:picLocks noChangeAspect="1"/>
          </p:cNvPicPr>
          <p:nvPr/>
        </p:nvPicPr>
        <p:blipFill>
          <a:blip r:embed="rId3"/>
          <a:stretch>
            <a:fillRect/>
          </a:stretch>
        </p:blipFill>
        <p:spPr>
          <a:xfrm>
            <a:off x="4806397" y="734290"/>
            <a:ext cx="7772400" cy="5950424"/>
          </a:xfrm>
          <a:prstGeom prst="rect">
            <a:avLst/>
          </a:prstGeom>
        </p:spPr>
      </p:pic>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First make sure you’ve pushed all commits with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 </a:t>
            </a:r>
            <a:r>
              <a:rPr lang="en-US" dirty="0"/>
              <a:t>and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endParaRPr lang="en-US" dirty="0"/>
          </a:p>
          <a:p>
            <a:r>
              <a:rPr lang="en-US" dirty="0"/>
              <a:t>Go to your branch in GitHub</a:t>
            </a:r>
          </a:p>
          <a:p>
            <a:r>
              <a:rPr lang="en-US" dirty="0"/>
              <a:t>If you pushed changes recently you may see a button that says “Compare and Pull Request”, click if it is there</a:t>
            </a:r>
          </a:p>
          <a:p>
            <a:r>
              <a:rPr lang="en-US" dirty="0"/>
              <a:t>If not click “Pull Requests”</a:t>
            </a:r>
          </a:p>
          <a:p>
            <a:pPr lvl="1"/>
            <a:r>
              <a:rPr lang="en-US" dirty="0"/>
              <a:t>If you click “Pull Requests” select “New Pull Request” and change the “compare” dropdown to your branch name</a:t>
            </a:r>
          </a:p>
          <a:p>
            <a:endParaRPr lang="en-US" dirty="0"/>
          </a:p>
          <a:p>
            <a:endParaRPr lang="en-US" dirty="0"/>
          </a:p>
          <a:p>
            <a:endParaRPr lang="en-US" dirty="0"/>
          </a:p>
          <a:p>
            <a:endParaRPr lang="en-US" dirty="0"/>
          </a:p>
          <a:p>
            <a:endParaRPr lang="en-US" dirty="0"/>
          </a:p>
          <a:p>
            <a:endParaRPr lang="en-US" dirty="0"/>
          </a:p>
        </p:txBody>
      </p:sp>
      <p:sp>
        <p:nvSpPr>
          <p:cNvPr id="8" name="Rectangle 7">
            <a:extLst>
              <a:ext uri="{FF2B5EF4-FFF2-40B4-BE49-F238E27FC236}">
                <a16:creationId xmlns:a16="http://schemas.microsoft.com/office/drawing/2014/main" id="{E001D255-DE7A-A543-BD3E-3E13B16B7AC8}"/>
              </a:ext>
            </a:extLst>
          </p:cNvPr>
          <p:cNvSpPr/>
          <p:nvPr/>
        </p:nvSpPr>
        <p:spPr>
          <a:xfrm>
            <a:off x="7839953" y="3652232"/>
            <a:ext cx="1801541"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 name="Left Arrow 8">
            <a:extLst>
              <a:ext uri="{FF2B5EF4-FFF2-40B4-BE49-F238E27FC236}">
                <a16:creationId xmlns:a16="http://schemas.microsoft.com/office/drawing/2014/main" id="{DD67101D-5348-FB48-B8CA-1488EF790959}"/>
              </a:ext>
            </a:extLst>
          </p:cNvPr>
          <p:cNvSpPr/>
          <p:nvPr/>
        </p:nvSpPr>
        <p:spPr>
          <a:xfrm>
            <a:off x="9736596" y="365223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 name="Rectangle 9">
            <a:extLst>
              <a:ext uri="{FF2B5EF4-FFF2-40B4-BE49-F238E27FC236}">
                <a16:creationId xmlns:a16="http://schemas.microsoft.com/office/drawing/2014/main" id="{5E162120-56E7-7C48-9A01-26344E392702}"/>
              </a:ext>
            </a:extLst>
          </p:cNvPr>
          <p:cNvSpPr/>
          <p:nvPr/>
        </p:nvSpPr>
        <p:spPr>
          <a:xfrm>
            <a:off x="6801853" y="1986572"/>
            <a:ext cx="11719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Left Arrow 11">
            <a:extLst>
              <a:ext uri="{FF2B5EF4-FFF2-40B4-BE49-F238E27FC236}">
                <a16:creationId xmlns:a16="http://schemas.microsoft.com/office/drawing/2014/main" id="{86011594-79C6-C44C-8CE2-DEEA72B35DA9}"/>
              </a:ext>
            </a:extLst>
          </p:cNvPr>
          <p:cNvSpPr/>
          <p:nvPr/>
        </p:nvSpPr>
        <p:spPr>
          <a:xfrm>
            <a:off x="8068862" y="198657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358086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472E4F2-3C9F-6C8A-E929-2D6E556F1DD9}"/>
              </a:ext>
            </a:extLst>
          </p:cNvPr>
          <p:cNvPicPr>
            <a:picLocks noChangeAspect="1"/>
          </p:cNvPicPr>
          <p:nvPr/>
        </p:nvPicPr>
        <p:blipFill rotWithShape="1">
          <a:blip r:embed="rId3"/>
          <a:srcRect l="5858" t="14513" r="31860" b="10629"/>
          <a:stretch/>
        </p:blipFill>
        <p:spPr>
          <a:xfrm>
            <a:off x="5853821" y="1007019"/>
            <a:ext cx="5951095" cy="5180859"/>
          </a:xfrm>
          <a:prstGeom prst="rect">
            <a:avLst/>
          </a:prstGeom>
        </p:spPr>
      </p:pic>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883132" cy="4830616"/>
          </a:xfrm>
        </p:spPr>
        <p:txBody>
          <a:bodyPr/>
          <a:lstStyle/>
          <a:p>
            <a:r>
              <a:rPr lang="en-US" dirty="0"/>
              <a:t>Fill out the form with</a:t>
            </a:r>
          </a:p>
          <a:p>
            <a:pPr lvl="1"/>
            <a:r>
              <a:rPr lang="en-US" dirty="0"/>
              <a:t>A title</a:t>
            </a:r>
          </a:p>
          <a:p>
            <a:pPr lvl="1"/>
            <a:r>
              <a:rPr lang="en-US" dirty="0"/>
              <a:t>A description of the changes you made and why you made them, include any other relevant information</a:t>
            </a:r>
          </a:p>
          <a:p>
            <a:r>
              <a:rPr lang="en-US" dirty="0"/>
              <a:t>When you are done click “Create pull request”</a:t>
            </a:r>
          </a:p>
          <a:p>
            <a:endParaRPr lang="en-US" dirty="0"/>
          </a:p>
          <a:p>
            <a:endParaRPr lang="en-US" dirty="0"/>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DBB541F5-88B7-8829-129B-B3E0AB2051DE}"/>
              </a:ext>
            </a:extLst>
          </p:cNvPr>
          <p:cNvSpPr/>
          <p:nvPr/>
        </p:nvSpPr>
        <p:spPr>
          <a:xfrm>
            <a:off x="9787256" y="5633402"/>
            <a:ext cx="19217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 name="Left Arrow 6">
            <a:extLst>
              <a:ext uri="{FF2B5EF4-FFF2-40B4-BE49-F238E27FC236}">
                <a16:creationId xmlns:a16="http://schemas.microsoft.com/office/drawing/2014/main" id="{5C380910-6D33-CCBE-81B2-D57BFED76834}"/>
              </a:ext>
            </a:extLst>
          </p:cNvPr>
          <p:cNvSpPr/>
          <p:nvPr/>
        </p:nvSpPr>
        <p:spPr>
          <a:xfrm rot="10800000">
            <a:off x="8801617" y="5682580"/>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3147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DB38D-6479-748B-029B-E644562CF964}"/>
              </a:ext>
            </a:extLst>
          </p:cNvPr>
          <p:cNvPicPr>
            <a:picLocks noChangeAspect="1"/>
          </p:cNvPicPr>
          <p:nvPr/>
        </p:nvPicPr>
        <p:blipFill rotWithShape="1">
          <a:blip r:embed="rId3"/>
          <a:srcRect l="5500" t="12669" r="6152" b="8987"/>
          <a:stretch/>
        </p:blipFill>
        <p:spPr>
          <a:xfrm>
            <a:off x="4947902" y="1036670"/>
            <a:ext cx="7244098" cy="5269655"/>
          </a:xfrm>
          <a:prstGeom prst="rect">
            <a:avLst/>
          </a:prstGeom>
        </p:spPr>
      </p:pic>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endParaRPr lang="en-US" dirty="0"/>
          </a:p>
          <a:p>
            <a:endParaRPr lang="en-US" dirty="0"/>
          </a:p>
          <a:p>
            <a:endParaRPr lang="en-US" dirty="0"/>
          </a:p>
          <a:p>
            <a:endParaRPr lang="en-US" dirty="0"/>
          </a:p>
          <a:p>
            <a:endParaRPr lang="en-US" dirty="0"/>
          </a:p>
          <a:p>
            <a:endParaRPr lang="en-US" dirty="0"/>
          </a:p>
        </p:txBody>
      </p:sp>
      <p:sp>
        <p:nvSpPr>
          <p:cNvPr id="7" name="Left Arrow 6">
            <a:extLst>
              <a:ext uri="{FF2B5EF4-FFF2-40B4-BE49-F238E27FC236}">
                <a16:creationId xmlns:a16="http://schemas.microsoft.com/office/drawing/2014/main" id="{5C380910-6D33-CCBE-81B2-D57BFED76834}"/>
              </a:ext>
            </a:extLst>
          </p:cNvPr>
          <p:cNvSpPr/>
          <p:nvPr/>
        </p:nvSpPr>
        <p:spPr>
          <a:xfrm>
            <a:off x="9956329" y="268071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Your Description</a:t>
            </a:r>
          </a:p>
        </p:txBody>
      </p:sp>
      <p:sp>
        <p:nvSpPr>
          <p:cNvPr id="9" name="Left Arrow 8">
            <a:extLst>
              <a:ext uri="{FF2B5EF4-FFF2-40B4-BE49-F238E27FC236}">
                <a16:creationId xmlns:a16="http://schemas.microsoft.com/office/drawing/2014/main" id="{E164A166-095A-AF85-0E5A-ABB6D03B8070}"/>
              </a:ext>
            </a:extLst>
          </p:cNvPr>
          <p:cNvSpPr/>
          <p:nvPr/>
        </p:nvSpPr>
        <p:spPr>
          <a:xfrm>
            <a:off x="9914219" y="4109185"/>
            <a:ext cx="1963272" cy="987595"/>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commit for the change</a:t>
            </a:r>
          </a:p>
        </p:txBody>
      </p:sp>
      <p:sp>
        <p:nvSpPr>
          <p:cNvPr id="10" name="Left Arrow 9">
            <a:extLst>
              <a:ext uri="{FF2B5EF4-FFF2-40B4-BE49-F238E27FC236}">
                <a16:creationId xmlns:a16="http://schemas.microsoft.com/office/drawing/2014/main" id="{368A8AD1-AC1F-DE7D-5870-F5E1FA57AD5F}"/>
              </a:ext>
            </a:extLst>
          </p:cNvPr>
          <p:cNvSpPr/>
          <p:nvPr/>
        </p:nvSpPr>
        <p:spPr>
          <a:xfrm>
            <a:off x="6516739" y="1081640"/>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PR Number</a:t>
            </a:r>
          </a:p>
        </p:txBody>
      </p:sp>
      <p:sp>
        <p:nvSpPr>
          <p:cNvPr id="5" name="Left Arrow 4">
            <a:extLst>
              <a:ext uri="{FF2B5EF4-FFF2-40B4-BE49-F238E27FC236}">
                <a16:creationId xmlns:a16="http://schemas.microsoft.com/office/drawing/2014/main" id="{FA66CE07-7DEA-F230-F89D-2CC3DE871730}"/>
              </a:ext>
            </a:extLst>
          </p:cNvPr>
          <p:cNvSpPr/>
          <p:nvPr/>
        </p:nvSpPr>
        <p:spPr>
          <a:xfrm>
            <a:off x="9956329" y="541283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Conflict Status</a:t>
            </a:r>
          </a:p>
        </p:txBody>
      </p:sp>
    </p:spTree>
    <p:extLst>
      <p:ext uri="{BB962C8B-B14F-4D97-AF65-F5344CB8AC3E}">
        <p14:creationId xmlns:p14="http://schemas.microsoft.com/office/powerpoint/2010/main" val="30546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r>
              <a:rPr lang="en-US" dirty="0"/>
              <a:t>Continuous Integration</a:t>
            </a:r>
          </a:p>
          <a:p>
            <a:endParaRPr lang="en-US" dirty="0"/>
          </a:p>
          <a:p>
            <a:endParaRPr lang="en-US" dirty="0"/>
          </a:p>
          <a:p>
            <a:endParaRPr lang="en-US" dirty="0"/>
          </a:p>
          <a:p>
            <a:endParaRPr lang="en-US" dirty="0"/>
          </a:p>
          <a:p>
            <a:endParaRPr lang="en-US" dirty="0"/>
          </a:p>
          <a:p>
            <a:endParaRPr lang="en-US" dirty="0"/>
          </a:p>
        </p:txBody>
      </p:sp>
      <p:pic>
        <p:nvPicPr>
          <p:cNvPr id="2" name="Picture 1" descr="Graphical user interface, text, application&#10;&#10;Description automatically generated">
            <a:extLst>
              <a:ext uri="{FF2B5EF4-FFF2-40B4-BE49-F238E27FC236}">
                <a16:creationId xmlns:a16="http://schemas.microsoft.com/office/drawing/2014/main" id="{115ADEEC-677B-B465-628A-7E531801B5F0}"/>
              </a:ext>
            </a:extLst>
          </p:cNvPr>
          <p:cNvPicPr>
            <a:picLocks noChangeAspect="1"/>
          </p:cNvPicPr>
          <p:nvPr/>
        </p:nvPicPr>
        <p:blipFill>
          <a:blip r:embed="rId3"/>
          <a:stretch>
            <a:fillRect/>
          </a:stretch>
        </p:blipFill>
        <p:spPr>
          <a:xfrm>
            <a:off x="4751553" y="748914"/>
            <a:ext cx="7772400" cy="6007487"/>
          </a:xfrm>
          <a:prstGeom prst="rect">
            <a:avLst/>
          </a:prstGeom>
        </p:spPr>
      </p:pic>
      <p:sp>
        <p:nvSpPr>
          <p:cNvPr id="6" name="Left Arrow 5">
            <a:extLst>
              <a:ext uri="{FF2B5EF4-FFF2-40B4-BE49-F238E27FC236}">
                <a16:creationId xmlns:a16="http://schemas.microsoft.com/office/drawing/2014/main" id="{A7C0FF3E-CED8-7649-07A0-188C0E6117BE}"/>
              </a:ext>
            </a:extLst>
          </p:cNvPr>
          <p:cNvSpPr/>
          <p:nvPr/>
        </p:nvSpPr>
        <p:spPr>
          <a:xfrm>
            <a:off x="9595480" y="4045454"/>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GitHub Workflow to create Preview</a:t>
            </a:r>
          </a:p>
        </p:txBody>
      </p:sp>
    </p:spTree>
    <p:extLst>
      <p:ext uri="{BB962C8B-B14F-4D97-AF65-F5344CB8AC3E}">
        <p14:creationId xmlns:p14="http://schemas.microsoft.com/office/powerpoint/2010/main" val="88314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pic>
        <p:nvPicPr>
          <p:cNvPr id="12" name="Picture 11">
            <a:extLst>
              <a:ext uri="{FF2B5EF4-FFF2-40B4-BE49-F238E27FC236}">
                <a16:creationId xmlns:a16="http://schemas.microsoft.com/office/drawing/2014/main" id="{81A76C0F-5CD7-AE5F-29D4-5ECC724FAED5}"/>
              </a:ext>
            </a:extLst>
          </p:cNvPr>
          <p:cNvPicPr>
            <a:picLocks noChangeAspect="1"/>
          </p:cNvPicPr>
          <p:nvPr/>
        </p:nvPicPr>
        <p:blipFill rotWithShape="1">
          <a:blip r:embed="rId3"/>
          <a:srcRect l="4907" t="14821" r="6531" b="10849"/>
          <a:stretch/>
        </p:blipFill>
        <p:spPr>
          <a:xfrm>
            <a:off x="0" y="1124263"/>
            <a:ext cx="6129047" cy="4219729"/>
          </a:xfrm>
          <a:prstGeom prst="rect">
            <a:avLst/>
          </a:prstGeom>
        </p:spPr>
      </p:pic>
      <p:pic>
        <p:nvPicPr>
          <p:cNvPr id="14" name="Picture 13">
            <a:extLst>
              <a:ext uri="{FF2B5EF4-FFF2-40B4-BE49-F238E27FC236}">
                <a16:creationId xmlns:a16="http://schemas.microsoft.com/office/drawing/2014/main" id="{BDAAAAC1-4384-D8C0-26E1-921D40D971FA}"/>
              </a:ext>
            </a:extLst>
          </p:cNvPr>
          <p:cNvPicPr>
            <a:picLocks noChangeAspect="1"/>
          </p:cNvPicPr>
          <p:nvPr/>
        </p:nvPicPr>
        <p:blipFill rotWithShape="1">
          <a:blip r:embed="rId4"/>
          <a:srcRect l="4867" t="13249" r="4907" b="10199"/>
          <a:stretch/>
        </p:blipFill>
        <p:spPr>
          <a:xfrm>
            <a:off x="6129047" y="1127573"/>
            <a:ext cx="6062953" cy="4219729"/>
          </a:xfrm>
          <a:prstGeom prst="rect">
            <a:avLst/>
          </a:prstGeom>
        </p:spPr>
      </p:pic>
      <p:sp>
        <p:nvSpPr>
          <p:cNvPr id="16" name="TextBox 15">
            <a:extLst>
              <a:ext uri="{FF2B5EF4-FFF2-40B4-BE49-F238E27FC236}">
                <a16:creationId xmlns:a16="http://schemas.microsoft.com/office/drawing/2014/main" id="{0F74E65B-4399-771A-AD33-CB3738C47538}"/>
              </a:ext>
            </a:extLst>
          </p:cNvPr>
          <p:cNvSpPr txBox="1"/>
          <p:nvPr/>
        </p:nvSpPr>
        <p:spPr>
          <a:xfrm>
            <a:off x="459008" y="5730427"/>
            <a:ext cx="5647700" cy="369332"/>
          </a:xfrm>
          <a:prstGeom prst="rect">
            <a:avLst/>
          </a:prstGeom>
          <a:noFill/>
        </p:spPr>
        <p:txBody>
          <a:bodyPr wrap="none" rtlCol="0">
            <a:spAutoFit/>
          </a:bodyPr>
          <a:lstStyle/>
          <a:p>
            <a:pPr algn="ctr"/>
            <a:r>
              <a:rPr lang="en-US" b="1" dirty="0"/>
              <a:t>The Commits tab shows all the commits in the PR</a:t>
            </a:r>
          </a:p>
        </p:txBody>
      </p:sp>
      <p:sp>
        <p:nvSpPr>
          <p:cNvPr id="17" name="TextBox 16">
            <a:extLst>
              <a:ext uri="{FF2B5EF4-FFF2-40B4-BE49-F238E27FC236}">
                <a16:creationId xmlns:a16="http://schemas.microsoft.com/office/drawing/2014/main" id="{4CF1EB08-DBA4-1503-3C17-6E1D5C1DBC54}"/>
              </a:ext>
            </a:extLst>
          </p:cNvPr>
          <p:cNvSpPr txBox="1"/>
          <p:nvPr/>
        </p:nvSpPr>
        <p:spPr>
          <a:xfrm>
            <a:off x="6825380" y="5730427"/>
            <a:ext cx="4673074" cy="369332"/>
          </a:xfrm>
          <a:prstGeom prst="rect">
            <a:avLst/>
          </a:prstGeom>
          <a:noFill/>
        </p:spPr>
        <p:txBody>
          <a:bodyPr wrap="none" rtlCol="0">
            <a:spAutoFit/>
          </a:bodyPr>
          <a:lstStyle/>
          <a:p>
            <a:pPr algn="ctr"/>
            <a:r>
              <a:rPr lang="en-US" b="1" dirty="0"/>
              <a:t>Click “Files Changed” to review changes</a:t>
            </a:r>
          </a:p>
        </p:txBody>
      </p:sp>
    </p:spTree>
    <p:extLst>
      <p:ext uri="{BB962C8B-B14F-4D97-AF65-F5344CB8AC3E}">
        <p14:creationId xmlns:p14="http://schemas.microsoft.com/office/powerpoint/2010/main" val="2208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Updating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Others on the team should review the changes</a:t>
            </a:r>
          </a:p>
          <a:p>
            <a:r>
              <a:rPr lang="en-US" dirty="0"/>
              <a:t>Feedback can be given using the comment field at the bottom of the Conversation Tab</a:t>
            </a:r>
          </a:p>
          <a:p>
            <a:r>
              <a:rPr lang="en-US" dirty="0"/>
              <a:t>To update the PR, make updates in your branch and push the commits</a:t>
            </a:r>
          </a:p>
          <a:p>
            <a:r>
              <a:rPr lang="en-US" dirty="0"/>
              <a:t>New commits will be added to the PR automatically</a:t>
            </a:r>
          </a:p>
          <a:p>
            <a:endParaRPr lang="en-US" dirty="0"/>
          </a:p>
          <a:p>
            <a:endParaRPr lang="en-US" dirty="0"/>
          </a:p>
          <a:p>
            <a:endParaRPr lang="en-US" dirty="0"/>
          </a:p>
          <a:p>
            <a:endParaRPr lang="en-US" dirty="0"/>
          </a:p>
          <a:p>
            <a:endParaRPr lang="en-US" dirty="0"/>
          </a:p>
          <a:p>
            <a:endParaRPr lang="en-US" dirty="0"/>
          </a:p>
        </p:txBody>
      </p:sp>
      <p:pic>
        <p:nvPicPr>
          <p:cNvPr id="15" name="Picture 14" descr="A screenshot of a computer&#10;&#10;Description automatically generated">
            <a:extLst>
              <a:ext uri="{FF2B5EF4-FFF2-40B4-BE49-F238E27FC236}">
                <a16:creationId xmlns:a16="http://schemas.microsoft.com/office/drawing/2014/main" id="{9FD8D5D5-34A1-105F-E5CF-D654552EEB95}"/>
              </a:ext>
            </a:extLst>
          </p:cNvPr>
          <p:cNvPicPr>
            <a:picLocks noChangeAspect="1"/>
          </p:cNvPicPr>
          <p:nvPr/>
        </p:nvPicPr>
        <p:blipFill>
          <a:blip r:embed="rId3"/>
          <a:stretch>
            <a:fillRect/>
          </a:stretch>
        </p:blipFill>
        <p:spPr>
          <a:xfrm>
            <a:off x="4650782" y="704658"/>
            <a:ext cx="7772400" cy="6007487"/>
          </a:xfrm>
          <a:prstGeom prst="rect">
            <a:avLst/>
          </a:prstGeom>
        </p:spPr>
      </p:pic>
    </p:spTree>
    <p:extLst>
      <p:ext uri="{BB962C8B-B14F-4D97-AF65-F5344CB8AC3E}">
        <p14:creationId xmlns:p14="http://schemas.microsoft.com/office/powerpoint/2010/main" val="38273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784EE30-D123-052D-D812-B328B067D0B9}"/>
              </a:ext>
            </a:extLst>
          </p:cNvPr>
          <p:cNvPicPr>
            <a:picLocks noChangeAspect="1"/>
          </p:cNvPicPr>
          <p:nvPr/>
        </p:nvPicPr>
        <p:blipFill rotWithShape="1">
          <a:blip r:embed="rId3"/>
          <a:srcRect l="5392" t="15732" r="33606" b="10413"/>
          <a:stretch/>
        </p:blipFill>
        <p:spPr>
          <a:xfrm>
            <a:off x="5902365" y="1117601"/>
            <a:ext cx="5984835" cy="4830616"/>
          </a:xfrm>
          <a:prstGeom prst="rect">
            <a:avLst/>
          </a:prstGeom>
        </p:spPr>
      </p:pic>
    </p:spTree>
    <p:extLst>
      <p:ext uri="{BB962C8B-B14F-4D97-AF65-F5344CB8AC3E}">
        <p14:creationId xmlns:p14="http://schemas.microsoft.com/office/powerpoint/2010/main" val="301860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sz="quarter" idx="10"/>
          </p:nvPr>
        </p:nvSpPr>
        <p:spPr>
          <a:xfrm>
            <a:off x="633248" y="1293094"/>
            <a:ext cx="4272384" cy="4830616"/>
          </a:xfrm>
        </p:spPr>
        <p:txBody>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EE8175E-A37E-7ACB-6300-E4EC7AD92C55}"/>
              </a:ext>
            </a:extLst>
          </p:cNvPr>
          <p:cNvPicPr>
            <a:picLocks noChangeAspect="1"/>
          </p:cNvPicPr>
          <p:nvPr/>
        </p:nvPicPr>
        <p:blipFill rotWithShape="1">
          <a:blip r:embed="rId3"/>
          <a:srcRect l="5610" t="16013" r="32734" b="10785"/>
          <a:stretch/>
        </p:blipFill>
        <p:spPr>
          <a:xfrm>
            <a:off x="5870599" y="1123760"/>
            <a:ext cx="6102962" cy="4830615"/>
          </a:xfrm>
          <a:prstGeom prst="rect">
            <a:avLst/>
          </a:prstGeom>
        </p:spPr>
      </p:pic>
    </p:spTree>
    <p:extLst>
      <p:ext uri="{BB962C8B-B14F-4D97-AF65-F5344CB8AC3E}">
        <p14:creationId xmlns:p14="http://schemas.microsoft.com/office/powerpoint/2010/main" val="2557327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DCE19C-812E-2DF0-63F9-155225F892A7}"/>
              </a:ext>
            </a:extLst>
          </p:cNvPr>
          <p:cNvSpPr>
            <a:spLocks noGrp="1"/>
          </p:cNvSpPr>
          <p:nvPr>
            <p:ph sz="quarter" idx="10"/>
          </p:nvPr>
        </p:nvSpPr>
        <p:spPr>
          <a:xfrm>
            <a:off x="633248" y="1293094"/>
            <a:ext cx="6072352" cy="4830616"/>
          </a:xfrm>
        </p:spPr>
        <p:txBody>
          <a:bodyPr/>
          <a:lstStyle/>
          <a:p>
            <a:r>
              <a:rPr lang="en-US" dirty="0"/>
              <a:t>Your team’s repository should have one unmerged branch, if not, create one now and publish the branch</a:t>
            </a:r>
          </a:p>
          <a:p>
            <a:r>
              <a:rPr lang="en-US" dirty="0"/>
              <a:t>Everyone: Log into GitHub</a:t>
            </a:r>
          </a:p>
          <a:p>
            <a:r>
              <a:rPr lang="en-US" dirty="0"/>
              <a:t>Branch owner: create a Pull Request</a:t>
            </a:r>
          </a:p>
          <a:p>
            <a:r>
              <a:rPr lang="en-US" dirty="0"/>
              <a:t>Team: Review the Pull Request</a:t>
            </a:r>
          </a:p>
          <a:p>
            <a:pPr lvl="1"/>
            <a:r>
              <a:rPr lang="en-US" dirty="0"/>
              <a:t>Look at the commits and files changed</a:t>
            </a:r>
          </a:p>
          <a:p>
            <a:pPr lvl="1"/>
            <a:r>
              <a:rPr lang="en-US" dirty="0"/>
              <a:t>Do the changes look okay? Comment if not</a:t>
            </a:r>
          </a:p>
          <a:p>
            <a:pPr lvl="1"/>
            <a:r>
              <a:rPr lang="en-US" dirty="0"/>
              <a:t>Are there any merge conflicts?</a:t>
            </a:r>
          </a:p>
          <a:p>
            <a:r>
              <a:rPr lang="en-US" dirty="0"/>
              <a:t>Branch owner: address any merge conflicts or comments</a:t>
            </a:r>
          </a:p>
          <a:p>
            <a:r>
              <a:rPr lang="en-US" dirty="0"/>
              <a:t>Team: comment when it looks good to merge</a:t>
            </a:r>
          </a:p>
          <a:p>
            <a:r>
              <a:rPr lang="en-US" dirty="0"/>
              <a:t>Once approved merge the pull request</a:t>
            </a:r>
          </a:p>
          <a:p>
            <a:endParaRPr lang="en-US" dirty="0"/>
          </a:p>
        </p:txBody>
      </p:sp>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4" name="Content Placeholder 3">
            <a:extLst>
              <a:ext uri="{FF2B5EF4-FFF2-40B4-BE49-F238E27FC236}">
                <a16:creationId xmlns:a16="http://schemas.microsoft.com/office/drawing/2014/main" id="{3B96862A-619B-CEC9-ADE3-9F2356C27C7A}"/>
              </a:ext>
            </a:extLst>
          </p:cNvPr>
          <p:cNvSpPr>
            <a:spLocks noGrp="1"/>
          </p:cNvSpPr>
          <p:nvPr>
            <p:ph sz="quarter" idx="11"/>
          </p:nvPr>
        </p:nvSpPr>
        <p:spPr>
          <a:xfrm>
            <a:off x="7044267" y="1293094"/>
            <a:ext cx="4494934" cy="4830616"/>
          </a:xfrm>
        </p:spPr>
        <p:txBody>
          <a:bodyPr/>
          <a:lstStyle/>
          <a:p>
            <a:r>
              <a:rPr lang="en-US" dirty="0"/>
              <a:t>In both this activity and the last one your branch was eventually merged into the main branch. How does this experience compare to the previous activity?</a:t>
            </a:r>
          </a:p>
          <a:p>
            <a:r>
              <a:rPr lang="en-US" dirty="0"/>
              <a:t>If you have extra time, the remaining team members can create their own Pull Requests with new branches.</a:t>
            </a:r>
          </a:p>
        </p:txBody>
      </p:sp>
    </p:spTree>
    <p:extLst>
      <p:ext uri="{BB962C8B-B14F-4D97-AF65-F5344CB8AC3E}">
        <p14:creationId xmlns:p14="http://schemas.microsoft.com/office/powerpoint/2010/main" val="14222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4BB1CE-3D2B-7E4D-1809-C426FD0DF17B}"/>
              </a:ext>
            </a:extLst>
          </p:cNvPr>
          <p:cNvSpPr>
            <a:spLocks noGrp="1"/>
          </p:cNvSpPr>
          <p:nvPr>
            <p:ph sz="quarter" idx="10"/>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lstStyle/>
          <a:p>
            <a:r>
              <a:rPr lang="en-US" dirty="0"/>
              <a:t>Challenges of Collaborative Development</a:t>
            </a:r>
          </a:p>
        </p:txBody>
      </p:sp>
    </p:spTree>
    <p:extLst>
      <p:ext uri="{BB962C8B-B14F-4D97-AF65-F5344CB8AC3E}">
        <p14:creationId xmlns:p14="http://schemas.microsoft.com/office/powerpoint/2010/main" val="421972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4426528"/>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0018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FB1B8-4629-2D8B-99AD-7D2976C2DC22}"/>
              </a:ext>
            </a:extLst>
          </p:cNvPr>
          <p:cNvSpPr>
            <a:spLocks noGrp="1"/>
          </p:cNvSpPr>
          <p:nvPr>
            <p:ph sz="quarter" idx="10"/>
          </p:nvPr>
        </p:nvSpPr>
        <p:spPr/>
        <p:txBody>
          <a:bodyPr/>
          <a:lstStyle/>
          <a:p>
            <a:r>
              <a:rPr lang="en-US" dirty="0"/>
              <a:t>A process for how your team is going to work with a repository, including</a:t>
            </a:r>
          </a:p>
          <a:p>
            <a:pPr lvl="1"/>
            <a:r>
              <a:rPr lang="en-US" dirty="0"/>
              <a:t>How you are going to use branches (branching strategy)</a:t>
            </a:r>
          </a:p>
          <a:p>
            <a:pPr lvl="2"/>
            <a:r>
              <a:rPr lang="en-US" dirty="0"/>
              <a:t>Feature branches, ”lifetime” branches (production, development, release branches)</a:t>
            </a:r>
          </a:p>
          <a:p>
            <a:pPr lvl="2"/>
            <a:r>
              <a:rPr lang="en-US" dirty="0"/>
              <a:t>What is considered the "latest version", or what is "production" vs "in development"</a:t>
            </a:r>
          </a:p>
          <a:p>
            <a:pPr lvl="2"/>
            <a:r>
              <a:rPr lang="en-US" dirty="0"/>
              <a:t>How branches are merged</a:t>
            </a:r>
          </a:p>
          <a:p>
            <a:pPr lvl="1"/>
            <a:r>
              <a:rPr lang="en-US" dirty="0"/>
              <a:t>When you are making pull requests and into what</a:t>
            </a:r>
          </a:p>
          <a:p>
            <a:pPr lvl="1"/>
            <a:r>
              <a:rPr lang="en-US" dirty="0"/>
              <a:t>Testing</a:t>
            </a:r>
          </a:p>
          <a:p>
            <a:pPr lvl="1"/>
            <a:r>
              <a:rPr lang="en-US" dirty="0"/>
              <a:t>Whether you are working in a single, central repository, or separate forked repositories</a:t>
            </a:r>
          </a:p>
          <a:p>
            <a:r>
              <a:rPr lang="en-US" dirty="0"/>
              <a:t>Help everyone stay on the same page about the state of the code</a:t>
            </a:r>
          </a:p>
          <a:p>
            <a:r>
              <a:rPr lang="en-US" dirty="0"/>
              <a:t>Enable communication</a:t>
            </a:r>
          </a:p>
          <a:p>
            <a:r>
              <a:rPr lang="en-US" dirty="0"/>
              <a:t>Tell us</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1435B052-E187-F1BC-BE18-5169BF0BF9E8}"/>
              </a:ext>
            </a:extLst>
          </p:cNvPr>
          <p:cNvSpPr>
            <a:spLocks noGrp="1"/>
          </p:cNvSpPr>
          <p:nvPr>
            <p:ph type="title"/>
          </p:nvPr>
        </p:nvSpPr>
        <p:spPr/>
        <p:txBody>
          <a:bodyPr/>
          <a:lstStyle/>
          <a:p>
            <a:r>
              <a:rPr lang="en-US" dirty="0"/>
              <a:t>Git Workflows</a:t>
            </a:r>
          </a:p>
        </p:txBody>
      </p:sp>
    </p:spTree>
    <p:extLst>
      <p:ext uri="{BB962C8B-B14F-4D97-AF65-F5344CB8AC3E}">
        <p14:creationId xmlns:p14="http://schemas.microsoft.com/office/powerpoint/2010/main" val="269513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9B0C2D-93AE-77BA-4E41-E8DD5FD211C6}"/>
              </a:ext>
            </a:extLst>
          </p:cNvPr>
          <p:cNvSpPr>
            <a:spLocks noGrp="1"/>
          </p:cNvSpPr>
          <p:nvPr>
            <p:ph sz="quarter" idx="10"/>
          </p:nvPr>
        </p:nvSpPr>
        <p:spPr>
          <a:xfrm>
            <a:off x="633248" y="1293094"/>
            <a:ext cx="5699820" cy="4830616"/>
          </a:xfrm>
        </p:spPr>
        <p:txBody>
          <a:bodyPr/>
          <a:lstStyle/>
          <a:p>
            <a:r>
              <a:rPr lang="en-US" dirty="0"/>
              <a:t>Central repository with one main branch</a:t>
            </a:r>
          </a:p>
          <a:p>
            <a:r>
              <a:rPr lang="en-US" dirty="0"/>
              <a:t>Developers work in their local clone and push less frequently</a:t>
            </a:r>
          </a:p>
          <a:p>
            <a:r>
              <a:rPr lang="en-US" dirty="0"/>
              <a:t>Central repository meant to be stable</a:t>
            </a:r>
          </a:p>
          <a:p>
            <a:r>
              <a:rPr lang="en-US" dirty="0"/>
              <a:t>Resolve conflicts locally before pushing</a:t>
            </a:r>
          </a:p>
          <a:p>
            <a:r>
              <a:rPr lang="en-US" dirty="0"/>
              <a:t>Not the best for collaborative development</a:t>
            </a:r>
          </a:p>
        </p:txBody>
      </p:sp>
      <p:sp>
        <p:nvSpPr>
          <p:cNvPr id="3" name="Title 2">
            <a:extLst>
              <a:ext uri="{FF2B5EF4-FFF2-40B4-BE49-F238E27FC236}">
                <a16:creationId xmlns:a16="http://schemas.microsoft.com/office/drawing/2014/main" id="{534CC526-3C6B-2788-F9C9-5094DEBBD692}"/>
              </a:ext>
            </a:extLst>
          </p:cNvPr>
          <p:cNvSpPr>
            <a:spLocks noGrp="1"/>
          </p:cNvSpPr>
          <p:nvPr>
            <p:ph type="title"/>
          </p:nvPr>
        </p:nvSpPr>
        <p:spPr/>
        <p:txBody>
          <a:bodyPr/>
          <a:lstStyle/>
          <a:p>
            <a:r>
              <a:rPr lang="en-US" dirty="0"/>
              <a:t>Centralized or Trunk-Based Workflow</a:t>
            </a:r>
          </a:p>
        </p:txBody>
      </p:sp>
      <p:sp>
        <p:nvSpPr>
          <p:cNvPr id="4" name="Oval 3">
            <a:extLst>
              <a:ext uri="{FF2B5EF4-FFF2-40B4-BE49-F238E27FC236}">
                <a16:creationId xmlns:a16="http://schemas.microsoft.com/office/drawing/2014/main" id="{A0669506-081A-6CCB-1B7A-05F2C61AC969}"/>
              </a:ext>
            </a:extLst>
          </p:cNvPr>
          <p:cNvSpPr/>
          <p:nvPr/>
        </p:nvSpPr>
        <p:spPr>
          <a:xfrm>
            <a:off x="8722146" y="1820333"/>
            <a:ext cx="1608667" cy="1608667"/>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Central Repository</a:t>
            </a:r>
          </a:p>
        </p:txBody>
      </p:sp>
      <p:sp>
        <p:nvSpPr>
          <p:cNvPr id="5" name="Rectangle 4">
            <a:extLst>
              <a:ext uri="{FF2B5EF4-FFF2-40B4-BE49-F238E27FC236}">
                <a16:creationId xmlns:a16="http://schemas.microsoft.com/office/drawing/2014/main" id="{07B49CF0-6FEF-62DD-40B4-89D4A0746C8D}"/>
              </a:ext>
            </a:extLst>
          </p:cNvPr>
          <p:cNvSpPr/>
          <p:nvPr/>
        </p:nvSpPr>
        <p:spPr>
          <a:xfrm>
            <a:off x="7247467" y="3945467"/>
            <a:ext cx="863600" cy="57573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Local</a:t>
            </a:r>
            <a:br>
              <a:rPr lang="en-US" sz="1400" b="1" dirty="0">
                <a:solidFill>
                  <a:schemeClr val="tx1"/>
                </a:solidFill>
              </a:rPr>
            </a:br>
            <a:r>
              <a:rPr lang="en-US" sz="1400" b="1" dirty="0">
                <a:solidFill>
                  <a:schemeClr val="tx1"/>
                </a:solidFill>
              </a:rPr>
              <a:t>Clone</a:t>
            </a:r>
          </a:p>
        </p:txBody>
      </p:sp>
      <p:sp>
        <p:nvSpPr>
          <p:cNvPr id="7" name="Rectangle 6">
            <a:extLst>
              <a:ext uri="{FF2B5EF4-FFF2-40B4-BE49-F238E27FC236}">
                <a16:creationId xmlns:a16="http://schemas.microsoft.com/office/drawing/2014/main" id="{6FE74563-3320-87AB-6D14-F5BE9E76D0E8}"/>
              </a:ext>
            </a:extLst>
          </p:cNvPr>
          <p:cNvSpPr/>
          <p:nvPr/>
        </p:nvSpPr>
        <p:spPr>
          <a:xfrm>
            <a:off x="8466666" y="4521200"/>
            <a:ext cx="863600" cy="57573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Local</a:t>
            </a:r>
            <a:br>
              <a:rPr lang="en-US" sz="1400" b="1" dirty="0">
                <a:solidFill>
                  <a:schemeClr val="tx1"/>
                </a:solidFill>
              </a:rPr>
            </a:br>
            <a:r>
              <a:rPr lang="en-US" sz="1400" b="1" dirty="0">
                <a:solidFill>
                  <a:schemeClr val="tx1"/>
                </a:solidFill>
              </a:rPr>
              <a:t>Clone</a:t>
            </a:r>
          </a:p>
        </p:txBody>
      </p:sp>
      <p:sp>
        <p:nvSpPr>
          <p:cNvPr id="8" name="Rectangle 7">
            <a:extLst>
              <a:ext uri="{FF2B5EF4-FFF2-40B4-BE49-F238E27FC236}">
                <a16:creationId xmlns:a16="http://schemas.microsoft.com/office/drawing/2014/main" id="{980946DB-224A-6528-9C91-3F800BB19496}"/>
              </a:ext>
            </a:extLst>
          </p:cNvPr>
          <p:cNvSpPr/>
          <p:nvPr/>
        </p:nvSpPr>
        <p:spPr>
          <a:xfrm>
            <a:off x="10963365" y="3945466"/>
            <a:ext cx="863600" cy="57573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Local</a:t>
            </a:r>
            <a:br>
              <a:rPr lang="en-US" sz="1400" b="1" dirty="0">
                <a:solidFill>
                  <a:schemeClr val="tx1"/>
                </a:solidFill>
              </a:rPr>
            </a:br>
            <a:r>
              <a:rPr lang="en-US" sz="1400" b="1" dirty="0">
                <a:solidFill>
                  <a:schemeClr val="tx1"/>
                </a:solidFill>
              </a:rPr>
              <a:t>Clone</a:t>
            </a:r>
          </a:p>
        </p:txBody>
      </p:sp>
      <p:sp>
        <p:nvSpPr>
          <p:cNvPr id="9" name="Rectangle 8">
            <a:extLst>
              <a:ext uri="{FF2B5EF4-FFF2-40B4-BE49-F238E27FC236}">
                <a16:creationId xmlns:a16="http://schemas.microsoft.com/office/drawing/2014/main" id="{FDB44420-5DA8-EC0E-65A6-C3EBDD629A22}"/>
              </a:ext>
            </a:extLst>
          </p:cNvPr>
          <p:cNvSpPr/>
          <p:nvPr/>
        </p:nvSpPr>
        <p:spPr>
          <a:xfrm>
            <a:off x="9744165" y="4521200"/>
            <a:ext cx="863600" cy="57573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rPr>
              <a:t>Local</a:t>
            </a:r>
            <a:br>
              <a:rPr lang="en-US" sz="1400" b="1" dirty="0">
                <a:solidFill>
                  <a:schemeClr val="tx1"/>
                </a:solidFill>
              </a:rPr>
            </a:br>
            <a:r>
              <a:rPr lang="en-US" sz="1400" b="1" dirty="0">
                <a:solidFill>
                  <a:schemeClr val="tx1"/>
                </a:solidFill>
              </a:rPr>
              <a:t>Clone</a:t>
            </a:r>
          </a:p>
        </p:txBody>
      </p:sp>
      <p:cxnSp>
        <p:nvCxnSpPr>
          <p:cNvPr id="11" name="Straight Arrow Connector 10">
            <a:extLst>
              <a:ext uri="{FF2B5EF4-FFF2-40B4-BE49-F238E27FC236}">
                <a16:creationId xmlns:a16="http://schemas.microsoft.com/office/drawing/2014/main" id="{1A23027A-23BE-FAAD-B7C3-F8E8EB6D7E53}"/>
              </a:ext>
            </a:extLst>
          </p:cNvPr>
          <p:cNvCxnSpPr>
            <a:stCxn id="5" idx="0"/>
            <a:endCxn id="4" idx="2"/>
          </p:cNvCxnSpPr>
          <p:nvPr/>
        </p:nvCxnSpPr>
        <p:spPr>
          <a:xfrm flipV="1">
            <a:off x="7679267" y="2624667"/>
            <a:ext cx="1042879" cy="13208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5942A1-F541-BD8E-1FAA-0D9753954561}"/>
              </a:ext>
            </a:extLst>
          </p:cNvPr>
          <p:cNvCxnSpPr>
            <a:cxnSpLocks/>
            <a:stCxn id="7" idx="0"/>
            <a:endCxn id="4" idx="3"/>
          </p:cNvCxnSpPr>
          <p:nvPr/>
        </p:nvCxnSpPr>
        <p:spPr>
          <a:xfrm flipV="1">
            <a:off x="8898466" y="3193416"/>
            <a:ext cx="59264"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87A1BC-BC1D-55A7-BAA2-8BB7F13408CC}"/>
              </a:ext>
            </a:extLst>
          </p:cNvPr>
          <p:cNvCxnSpPr>
            <a:cxnSpLocks/>
            <a:stCxn id="9" idx="0"/>
            <a:endCxn id="4" idx="5"/>
          </p:cNvCxnSpPr>
          <p:nvPr/>
        </p:nvCxnSpPr>
        <p:spPr>
          <a:xfrm flipH="1" flipV="1">
            <a:off x="10095229" y="3193416"/>
            <a:ext cx="80736"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F9035-55AB-2F7D-BBA2-F43CC03FB517}"/>
              </a:ext>
            </a:extLst>
          </p:cNvPr>
          <p:cNvCxnSpPr>
            <a:cxnSpLocks/>
            <a:stCxn id="8" idx="0"/>
            <a:endCxn id="4" idx="6"/>
          </p:cNvCxnSpPr>
          <p:nvPr/>
        </p:nvCxnSpPr>
        <p:spPr>
          <a:xfrm flipH="1" flipV="1">
            <a:off x="10330813" y="2624667"/>
            <a:ext cx="1064352" cy="13207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1DAEE12-2392-8E3D-30F6-56BE3030E59F}"/>
              </a:ext>
            </a:extLst>
          </p:cNvPr>
          <p:cNvGrpSpPr/>
          <p:nvPr/>
        </p:nvGrpSpPr>
        <p:grpSpPr>
          <a:xfrm>
            <a:off x="7331119" y="4626734"/>
            <a:ext cx="721648" cy="100800"/>
            <a:chOff x="4312800" y="5096933"/>
            <a:chExt cx="721648" cy="100800"/>
          </a:xfrm>
        </p:grpSpPr>
        <p:sp>
          <p:nvSpPr>
            <p:cNvPr id="25" name="Oval 24">
              <a:extLst>
                <a:ext uri="{FF2B5EF4-FFF2-40B4-BE49-F238E27FC236}">
                  <a16:creationId xmlns:a16="http://schemas.microsoft.com/office/drawing/2014/main" id="{B25D111E-A7C1-2902-FF0A-45D2B2E8A829}"/>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Oval 25">
              <a:extLst>
                <a:ext uri="{FF2B5EF4-FFF2-40B4-BE49-F238E27FC236}">
                  <a16:creationId xmlns:a16="http://schemas.microsoft.com/office/drawing/2014/main" id="{F88DBA96-F829-3A99-A7DB-248D19DCD649}"/>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Oval 26">
              <a:extLst>
                <a:ext uri="{FF2B5EF4-FFF2-40B4-BE49-F238E27FC236}">
                  <a16:creationId xmlns:a16="http://schemas.microsoft.com/office/drawing/2014/main" id="{D65B859C-2454-4CAA-6D8B-3C87162C6DAD}"/>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29" name="Straight Arrow Connector 28">
              <a:extLst>
                <a:ext uri="{FF2B5EF4-FFF2-40B4-BE49-F238E27FC236}">
                  <a16:creationId xmlns:a16="http://schemas.microsoft.com/office/drawing/2014/main" id="{AE719BF9-F913-746D-E7C4-741A45B33C12}"/>
                </a:ext>
              </a:extLst>
            </p:cNvPr>
            <p:cNvCxnSpPr>
              <a:stCxn id="25" idx="6"/>
              <a:endCxn id="2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C87A50-ED09-BED0-7EC8-A99ECFB52C15}"/>
                </a:ext>
              </a:extLst>
            </p:cNvPr>
            <p:cNvCxnSpPr>
              <a:cxnSpLocks/>
              <a:stCxn id="26" idx="6"/>
              <a:endCxn id="2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4655CDC-2B85-7D33-0590-B45D5ACA9770}"/>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34" name="Straight Arrow Connector 33">
              <a:extLst>
                <a:ext uri="{FF2B5EF4-FFF2-40B4-BE49-F238E27FC236}">
                  <a16:creationId xmlns:a16="http://schemas.microsoft.com/office/drawing/2014/main" id="{CEA562C7-04F5-E2EC-F58B-F3094E6F7B59}"/>
                </a:ext>
              </a:extLst>
            </p:cNvPr>
            <p:cNvCxnSpPr>
              <a:cxnSpLocks/>
              <a:stCxn id="27" idx="6"/>
              <a:endCxn id="33"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9FF3934-FE1A-35B6-7414-323CDA6384A5}"/>
              </a:ext>
            </a:extLst>
          </p:cNvPr>
          <p:cNvGrpSpPr/>
          <p:nvPr/>
        </p:nvGrpSpPr>
        <p:grpSpPr>
          <a:xfrm>
            <a:off x="9161638" y="2924169"/>
            <a:ext cx="721648" cy="100800"/>
            <a:chOff x="4312800" y="5096933"/>
            <a:chExt cx="721648" cy="100800"/>
          </a:xfrm>
        </p:grpSpPr>
        <p:sp>
          <p:nvSpPr>
            <p:cNvPr id="39" name="Oval 38">
              <a:extLst>
                <a:ext uri="{FF2B5EF4-FFF2-40B4-BE49-F238E27FC236}">
                  <a16:creationId xmlns:a16="http://schemas.microsoft.com/office/drawing/2014/main" id="{F3DC8029-D999-B345-D236-7AE65DA053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Oval 39">
              <a:extLst>
                <a:ext uri="{FF2B5EF4-FFF2-40B4-BE49-F238E27FC236}">
                  <a16:creationId xmlns:a16="http://schemas.microsoft.com/office/drawing/2014/main" id="{47523B44-D9A1-63F7-E3A5-5578DCC1BAF1}"/>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1" name="Oval 40">
              <a:extLst>
                <a:ext uri="{FF2B5EF4-FFF2-40B4-BE49-F238E27FC236}">
                  <a16:creationId xmlns:a16="http://schemas.microsoft.com/office/drawing/2014/main" id="{6158AD7A-B809-1304-DEA4-8262085DC4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2" name="Straight Arrow Connector 41">
              <a:extLst>
                <a:ext uri="{FF2B5EF4-FFF2-40B4-BE49-F238E27FC236}">
                  <a16:creationId xmlns:a16="http://schemas.microsoft.com/office/drawing/2014/main" id="{A15AD539-8BED-C13C-8BE4-384D3453BD5F}"/>
                </a:ext>
              </a:extLst>
            </p:cNvPr>
            <p:cNvCxnSpPr>
              <a:stCxn id="39" idx="6"/>
              <a:endCxn id="40"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1DAF7B-C790-9613-A6E8-20AC6B85C4D8}"/>
                </a:ext>
              </a:extLst>
            </p:cNvPr>
            <p:cNvCxnSpPr>
              <a:cxnSpLocks/>
              <a:stCxn id="40" idx="6"/>
              <a:endCxn id="41"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26399DB-5D21-2702-4557-97C082DED5B2}"/>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5" name="Straight Arrow Connector 44">
              <a:extLst>
                <a:ext uri="{FF2B5EF4-FFF2-40B4-BE49-F238E27FC236}">
                  <a16:creationId xmlns:a16="http://schemas.microsoft.com/office/drawing/2014/main" id="{F84BB779-9FC7-A5A8-3919-889CA6622636}"/>
                </a:ext>
              </a:extLst>
            </p:cNvPr>
            <p:cNvCxnSpPr>
              <a:cxnSpLocks/>
              <a:stCxn id="41" idx="6"/>
              <a:endCxn id="44"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3EB70E6-2190-4E83-74E1-C7078A952B48}"/>
              </a:ext>
            </a:extLst>
          </p:cNvPr>
          <p:cNvGrpSpPr/>
          <p:nvPr/>
        </p:nvGrpSpPr>
        <p:grpSpPr>
          <a:xfrm>
            <a:off x="8561408" y="5217750"/>
            <a:ext cx="721648" cy="100800"/>
            <a:chOff x="4312800" y="5096933"/>
            <a:chExt cx="721648" cy="100800"/>
          </a:xfrm>
        </p:grpSpPr>
        <p:sp>
          <p:nvSpPr>
            <p:cNvPr id="47" name="Oval 46">
              <a:extLst>
                <a:ext uri="{FF2B5EF4-FFF2-40B4-BE49-F238E27FC236}">
                  <a16:creationId xmlns:a16="http://schemas.microsoft.com/office/drawing/2014/main" id="{A4D63EDF-202F-A708-FFB7-6BA756EDF18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Oval 47">
              <a:extLst>
                <a:ext uri="{FF2B5EF4-FFF2-40B4-BE49-F238E27FC236}">
                  <a16:creationId xmlns:a16="http://schemas.microsoft.com/office/drawing/2014/main" id="{9AF917EB-FF1B-B75C-34DA-4E5CBF5E64FA}"/>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Oval 48">
              <a:extLst>
                <a:ext uri="{FF2B5EF4-FFF2-40B4-BE49-F238E27FC236}">
                  <a16:creationId xmlns:a16="http://schemas.microsoft.com/office/drawing/2014/main" id="{C251D10A-800D-D34E-D142-57133BECCB6A}"/>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Arrow Connector 49">
              <a:extLst>
                <a:ext uri="{FF2B5EF4-FFF2-40B4-BE49-F238E27FC236}">
                  <a16:creationId xmlns:a16="http://schemas.microsoft.com/office/drawing/2014/main" id="{3B242D69-8B65-1E95-BC99-471CABA824E2}"/>
                </a:ext>
              </a:extLst>
            </p:cNvPr>
            <p:cNvCxnSpPr>
              <a:stCxn id="47" idx="6"/>
              <a:endCxn id="48"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FA63C4-BB6B-8344-0681-45E6BF4B77FC}"/>
                </a:ext>
              </a:extLst>
            </p:cNvPr>
            <p:cNvCxnSpPr>
              <a:cxnSpLocks/>
              <a:stCxn id="48" idx="6"/>
              <a:endCxn id="49"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B7627E6-140C-99B8-7478-F8115ECF699E}"/>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Arrow Connector 52">
              <a:extLst>
                <a:ext uri="{FF2B5EF4-FFF2-40B4-BE49-F238E27FC236}">
                  <a16:creationId xmlns:a16="http://schemas.microsoft.com/office/drawing/2014/main" id="{00218374-DA03-77F5-C3BD-3A7A005DBD71}"/>
                </a:ext>
              </a:extLst>
            </p:cNvPr>
            <p:cNvCxnSpPr>
              <a:cxnSpLocks/>
              <a:stCxn id="49" idx="6"/>
              <a:endCxn id="52"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7B05DC2-914E-518B-0BB8-F006217106D0}"/>
              </a:ext>
            </a:extLst>
          </p:cNvPr>
          <p:cNvGrpSpPr/>
          <p:nvPr/>
        </p:nvGrpSpPr>
        <p:grpSpPr>
          <a:xfrm>
            <a:off x="9815141" y="5217750"/>
            <a:ext cx="721648" cy="100800"/>
            <a:chOff x="4312800" y="5096933"/>
            <a:chExt cx="721648" cy="100800"/>
          </a:xfrm>
        </p:grpSpPr>
        <p:sp>
          <p:nvSpPr>
            <p:cNvPr id="55" name="Oval 54">
              <a:extLst>
                <a:ext uri="{FF2B5EF4-FFF2-40B4-BE49-F238E27FC236}">
                  <a16:creationId xmlns:a16="http://schemas.microsoft.com/office/drawing/2014/main" id="{ACDD5F0E-00B2-3E77-2EAD-1C2706B9BC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6" name="Oval 55">
              <a:extLst>
                <a:ext uri="{FF2B5EF4-FFF2-40B4-BE49-F238E27FC236}">
                  <a16:creationId xmlns:a16="http://schemas.microsoft.com/office/drawing/2014/main" id="{960A1BE0-121D-01DA-C151-C876945AB6F3}"/>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Oval 56">
              <a:extLst>
                <a:ext uri="{FF2B5EF4-FFF2-40B4-BE49-F238E27FC236}">
                  <a16:creationId xmlns:a16="http://schemas.microsoft.com/office/drawing/2014/main" id="{1A5FBE3E-7048-7FD1-1DCD-007D47F5BB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8" name="Straight Arrow Connector 57">
              <a:extLst>
                <a:ext uri="{FF2B5EF4-FFF2-40B4-BE49-F238E27FC236}">
                  <a16:creationId xmlns:a16="http://schemas.microsoft.com/office/drawing/2014/main" id="{C4D16C79-8D4F-E441-34AE-EFF661550160}"/>
                </a:ext>
              </a:extLst>
            </p:cNvPr>
            <p:cNvCxnSpPr>
              <a:stCxn id="55" idx="6"/>
              <a:endCxn id="5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70932A0-221F-F6BF-62D6-D54A2E554AD8}"/>
                </a:ext>
              </a:extLst>
            </p:cNvPr>
            <p:cNvCxnSpPr>
              <a:cxnSpLocks/>
              <a:stCxn id="56" idx="6"/>
              <a:endCxn id="5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18EBDBE-EE71-7F09-2692-6CB41F3DDEDD}"/>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1" name="Straight Arrow Connector 60">
              <a:extLst>
                <a:ext uri="{FF2B5EF4-FFF2-40B4-BE49-F238E27FC236}">
                  <a16:creationId xmlns:a16="http://schemas.microsoft.com/office/drawing/2014/main" id="{EABA8204-AD40-F82A-2174-2F175D1533F9}"/>
                </a:ext>
              </a:extLst>
            </p:cNvPr>
            <p:cNvCxnSpPr>
              <a:cxnSpLocks/>
              <a:stCxn id="57" idx="6"/>
              <a:endCxn id="60"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C700D8A-7041-5782-8D0D-34AF80C0D92E}"/>
              </a:ext>
            </a:extLst>
          </p:cNvPr>
          <p:cNvGrpSpPr/>
          <p:nvPr/>
        </p:nvGrpSpPr>
        <p:grpSpPr>
          <a:xfrm>
            <a:off x="11034341" y="4626734"/>
            <a:ext cx="721648" cy="100800"/>
            <a:chOff x="4312800" y="5096933"/>
            <a:chExt cx="721648" cy="100800"/>
          </a:xfrm>
        </p:grpSpPr>
        <p:sp>
          <p:nvSpPr>
            <p:cNvPr id="63" name="Oval 62">
              <a:extLst>
                <a:ext uri="{FF2B5EF4-FFF2-40B4-BE49-F238E27FC236}">
                  <a16:creationId xmlns:a16="http://schemas.microsoft.com/office/drawing/2014/main" id="{2049B335-BE2E-C5D9-04AE-83A0BEBB48B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Oval 63">
              <a:extLst>
                <a:ext uri="{FF2B5EF4-FFF2-40B4-BE49-F238E27FC236}">
                  <a16:creationId xmlns:a16="http://schemas.microsoft.com/office/drawing/2014/main" id="{4CCA816A-CFCD-C4F7-18E5-BC1AE027E127}"/>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Oval 64">
              <a:extLst>
                <a:ext uri="{FF2B5EF4-FFF2-40B4-BE49-F238E27FC236}">
                  <a16:creationId xmlns:a16="http://schemas.microsoft.com/office/drawing/2014/main" id="{BE6AAB41-BE8D-624E-9053-BE5EAF205BE2}"/>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6" name="Straight Arrow Connector 65">
              <a:extLst>
                <a:ext uri="{FF2B5EF4-FFF2-40B4-BE49-F238E27FC236}">
                  <a16:creationId xmlns:a16="http://schemas.microsoft.com/office/drawing/2014/main" id="{F3E92331-321B-A459-A232-78F037A1099A}"/>
                </a:ext>
              </a:extLst>
            </p:cNvPr>
            <p:cNvCxnSpPr>
              <a:stCxn id="63" idx="6"/>
              <a:endCxn id="64"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8E478F-52C8-493F-6491-2A9602BFCD66}"/>
                </a:ext>
              </a:extLst>
            </p:cNvPr>
            <p:cNvCxnSpPr>
              <a:cxnSpLocks/>
              <a:stCxn id="64" idx="6"/>
              <a:endCxn id="65"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53D0D07-3318-95A1-8D3D-4B592B3E7D19}"/>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9" name="Straight Arrow Connector 68">
              <a:extLst>
                <a:ext uri="{FF2B5EF4-FFF2-40B4-BE49-F238E27FC236}">
                  <a16:creationId xmlns:a16="http://schemas.microsoft.com/office/drawing/2014/main" id="{D02D748F-B098-F4B1-C7FF-147C88F65626}"/>
                </a:ext>
              </a:extLst>
            </p:cNvPr>
            <p:cNvCxnSpPr>
              <a:cxnSpLocks/>
              <a:stCxn id="65" idx="6"/>
              <a:endCxn id="68"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790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1D346A-07F1-B78D-8736-8B46F20E3D3A}"/>
              </a:ext>
            </a:extLst>
          </p:cNvPr>
          <p:cNvSpPr>
            <a:spLocks noGrp="1"/>
          </p:cNvSpPr>
          <p:nvPr>
            <p:ph sz="quarter" idx="10"/>
          </p:nvPr>
        </p:nvSpPr>
        <p:spPr>
          <a:xfrm>
            <a:off x="633248" y="1293094"/>
            <a:ext cx="6273738" cy="4830616"/>
          </a:xfrm>
        </p:spPr>
        <p:txBody>
          <a:bodyPr/>
          <a:lstStyle/>
          <a:p>
            <a:pPr>
              <a:lnSpc>
                <a:spcPct val="100000"/>
              </a:lnSpc>
              <a:spcBef>
                <a:spcPts val="1200"/>
              </a:spcBef>
              <a:spcAft>
                <a:spcPts val="0"/>
              </a:spcAft>
            </a:pPr>
            <a:r>
              <a:rPr lang="en-US" dirty="0"/>
              <a:t>A feature branching workflow</a:t>
            </a:r>
          </a:p>
          <a:p>
            <a:pPr>
              <a:lnSpc>
                <a:spcPct val="100000"/>
              </a:lnSpc>
              <a:spcBef>
                <a:spcPts val="1200"/>
              </a:spcBef>
              <a:spcAft>
                <a:spcPts val="0"/>
              </a:spcAft>
            </a:pPr>
            <a:r>
              <a:rPr lang="en-US" dirty="0"/>
              <a:t>Published as viable alternative to Git Flow (we’ll see this next)</a:t>
            </a:r>
          </a:p>
          <a:p>
            <a:pPr>
              <a:lnSpc>
                <a:spcPct val="100000"/>
              </a:lnSpc>
              <a:spcBef>
                <a:spcPts val="1200"/>
              </a:spcBef>
              <a:spcAft>
                <a:spcPts val="0"/>
              </a:spcAft>
            </a:pPr>
            <a:r>
              <a:rPr lang="en-US" dirty="0"/>
              <a:t>No structured release schedule</a:t>
            </a:r>
          </a:p>
          <a:p>
            <a:pPr>
              <a:lnSpc>
                <a:spcPct val="100000"/>
              </a:lnSpc>
              <a:spcBef>
                <a:spcPts val="1200"/>
              </a:spcBef>
              <a:spcAft>
                <a:spcPts val="0"/>
              </a:spcAft>
            </a:pPr>
            <a:r>
              <a:rPr lang="en-US" dirty="0"/>
              <a:t>Continuous deployment &amp; continuous integration </a:t>
            </a:r>
          </a:p>
          <a:p>
            <a:pPr>
              <a:lnSpc>
                <a:spcPct val="100000"/>
              </a:lnSpc>
              <a:spcBef>
                <a:spcPts val="1200"/>
              </a:spcBef>
              <a:spcAft>
                <a:spcPts val="0"/>
              </a:spcAft>
            </a:pPr>
            <a:r>
              <a:rPr lang="en-US" dirty="0"/>
              <a:t>Simpler workflow</a:t>
            </a:r>
          </a:p>
          <a:p>
            <a:pPr>
              <a:lnSpc>
                <a:spcPct val="100000"/>
              </a:lnSpc>
            </a:pPr>
            <a:r>
              <a:rPr lang="en-US" dirty="0"/>
              <a:t>Key Ideas</a:t>
            </a:r>
          </a:p>
          <a:p>
            <a:pPr lvl="1">
              <a:lnSpc>
                <a:spcPct val="100000"/>
              </a:lnSpc>
            </a:pPr>
            <a:r>
              <a:rPr lang="en-US" dirty="0"/>
              <a:t>All commits in the main branch are deployable</a:t>
            </a:r>
          </a:p>
          <a:p>
            <a:pPr lvl="1">
              <a:lnSpc>
                <a:spcPct val="100000"/>
              </a:lnSpc>
            </a:pPr>
            <a:r>
              <a:rPr lang="en-US" dirty="0"/>
              <a:t>Base feature branches off main</a:t>
            </a:r>
          </a:p>
          <a:p>
            <a:pPr lvl="1">
              <a:lnSpc>
                <a:spcPct val="100000"/>
              </a:lnSpc>
            </a:pPr>
            <a:r>
              <a:rPr lang="en-US" dirty="0"/>
              <a:t>Push local repository to remote constantly</a:t>
            </a:r>
          </a:p>
          <a:p>
            <a:pPr lvl="1">
              <a:lnSpc>
                <a:spcPct val="100000"/>
              </a:lnSpc>
            </a:pPr>
            <a:r>
              <a:rPr lang="en-US" dirty="0"/>
              <a:t>Open Pull Requests early to start dialogue</a:t>
            </a:r>
          </a:p>
          <a:p>
            <a:pPr lvl="1">
              <a:lnSpc>
                <a:spcPct val="100000"/>
              </a:lnSpc>
            </a:pPr>
            <a:r>
              <a:rPr lang="en-US" dirty="0"/>
              <a:t>Merge into main after Pull Request review </a:t>
            </a:r>
          </a:p>
        </p:txBody>
      </p:sp>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GitHub Flow</a:t>
            </a:r>
          </a:p>
        </p:txBody>
      </p:sp>
      <p:pic>
        <p:nvPicPr>
          <p:cNvPr id="4" name="Picture 3">
            <a:extLst>
              <a:ext uri="{FF2B5EF4-FFF2-40B4-BE49-F238E27FC236}">
                <a16:creationId xmlns:a16="http://schemas.microsoft.com/office/drawing/2014/main" id="{32724147-02AA-4263-2F6A-A921F4E2D96A}"/>
              </a:ext>
            </a:extLst>
          </p:cNvPr>
          <p:cNvPicPr>
            <a:picLocks noChangeAspect="1"/>
          </p:cNvPicPr>
          <p:nvPr/>
        </p:nvPicPr>
        <p:blipFill>
          <a:blip r:embed="rId3"/>
          <a:stretch>
            <a:fillRect/>
          </a:stretch>
        </p:blipFill>
        <p:spPr>
          <a:xfrm>
            <a:off x="7018614" y="1387869"/>
            <a:ext cx="5078896" cy="4507845"/>
          </a:xfrm>
          <a:prstGeom prst="rect">
            <a:avLst/>
          </a:prstGeom>
        </p:spPr>
      </p:pic>
      <p:sp>
        <p:nvSpPr>
          <p:cNvPr id="5" name="TextBox 4">
            <a:extLst>
              <a:ext uri="{FF2B5EF4-FFF2-40B4-BE49-F238E27FC236}">
                <a16:creationId xmlns:a16="http://schemas.microsoft.com/office/drawing/2014/main" id="{BA62F34F-B5A0-83BA-4A67-1B665C7867CC}"/>
              </a:ext>
            </a:extLst>
          </p:cNvPr>
          <p:cNvSpPr txBox="1"/>
          <p:nvPr/>
        </p:nvSpPr>
        <p:spPr>
          <a:xfrm>
            <a:off x="6809014" y="5895714"/>
            <a:ext cx="6106884" cy="369332"/>
          </a:xfrm>
          <a:prstGeom prst="rect">
            <a:avLst/>
          </a:prstGeom>
          <a:noFill/>
        </p:spPr>
        <p:txBody>
          <a:bodyPr wrap="square">
            <a:spAutoFit/>
          </a:bodyPr>
          <a:lstStyle/>
          <a:p>
            <a:pPr marL="0" indent="0">
              <a:lnSpc>
                <a:spcPct val="100000"/>
              </a:lnSpc>
              <a:buNone/>
            </a:pPr>
            <a:r>
              <a:rPr lang="en-US" dirty="0">
                <a:hlinkClick r:id="rId4"/>
              </a:rPr>
              <a:t>http://scottchacon.com/2011/08/31/github-flow.html</a:t>
            </a:r>
            <a:endParaRPr lang="en-US" dirty="0"/>
          </a:p>
        </p:txBody>
      </p:sp>
      <p:sp>
        <p:nvSpPr>
          <p:cNvPr id="6" name="TextBox 5">
            <a:extLst>
              <a:ext uri="{FF2B5EF4-FFF2-40B4-BE49-F238E27FC236}">
                <a16:creationId xmlns:a16="http://schemas.microsoft.com/office/drawing/2014/main" id="{CAD9C5E5-F67B-19BF-0B3D-78593DA9EE8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413607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1D346A-07F1-B78D-8736-8B46F20E3D3A}"/>
              </a:ext>
            </a:extLst>
          </p:cNvPr>
          <p:cNvSpPr>
            <a:spLocks noGrp="1"/>
          </p:cNvSpPr>
          <p:nvPr>
            <p:ph sz="quarter" idx="10"/>
          </p:nvPr>
        </p:nvSpPr>
        <p:spPr>
          <a:xfrm>
            <a:off x="5918262" y="1293094"/>
            <a:ext cx="6273738" cy="4830616"/>
          </a:xfrm>
        </p:spPr>
        <p:txBody>
          <a:bodyPr/>
          <a:lstStyle/>
          <a:p>
            <a:pPr marL="285750" indent="-285750"/>
            <a:r>
              <a:rPr lang="en-US" dirty="0"/>
              <a:t>Full-featured workflow</a:t>
            </a:r>
          </a:p>
          <a:p>
            <a:pPr marL="285750" indent="-285750"/>
            <a:r>
              <a:rPr lang="en-US" dirty="0"/>
              <a:t>Increased complexity</a:t>
            </a:r>
          </a:p>
          <a:p>
            <a:pPr marL="285750" indent="-285750"/>
            <a:r>
              <a:rPr lang="en-US" dirty="0"/>
              <a:t>Designed for Software with official releases</a:t>
            </a:r>
          </a:p>
          <a:p>
            <a:pPr marL="285750" indent="-285750"/>
            <a:r>
              <a:rPr lang="en-US" dirty="0"/>
              <a:t>Feature branches based off of develop</a:t>
            </a:r>
          </a:p>
          <a:p>
            <a:pPr marL="285750" indent="-285750"/>
            <a:r>
              <a:rPr lang="en-US" dirty="0">
                <a:hlinkClick r:id="rId3"/>
              </a:rPr>
              <a:t>Git extensions</a:t>
            </a:r>
            <a:r>
              <a:rPr lang="en-US" dirty="0"/>
              <a:t> to enforce policy</a:t>
            </a:r>
          </a:p>
          <a:p>
            <a:pPr marL="285750" indent="-285750"/>
            <a:r>
              <a:rPr lang="en-US" dirty="0"/>
              <a:t>How are develop and main synchronized?</a:t>
            </a:r>
          </a:p>
          <a:p>
            <a:pPr marL="285750" indent="-285750"/>
            <a:r>
              <a:rPr lang="en-US" dirty="0"/>
              <a:t>Where do merge conflicts occur and how are they resolved?</a:t>
            </a:r>
          </a:p>
        </p:txBody>
      </p:sp>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2E9AA4C8-B8D9-7B02-E990-8CFDCCF6A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443" y="1015926"/>
            <a:ext cx="3886200" cy="5181600"/>
          </a:xfrm>
          <a:prstGeom prst="rect">
            <a:avLst/>
          </a:prstGeom>
        </p:spPr>
      </p:pic>
      <p:sp>
        <p:nvSpPr>
          <p:cNvPr id="7" name="TextBox 6">
            <a:extLst>
              <a:ext uri="{FF2B5EF4-FFF2-40B4-BE49-F238E27FC236}">
                <a16:creationId xmlns:a16="http://schemas.microsoft.com/office/drawing/2014/main" id="{A341BAF7-4255-3AE0-B0FC-F8F359B4FC1D}"/>
              </a:ext>
            </a:extLst>
          </p:cNvPr>
          <p:cNvSpPr txBox="1"/>
          <p:nvPr/>
        </p:nvSpPr>
        <p:spPr>
          <a:xfrm>
            <a:off x="6096000" y="5029375"/>
            <a:ext cx="5593669" cy="1071062"/>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5"/>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2F9AC7D3-0547-4696-8647-AEC7F8865B1F}"/>
              </a:ext>
            </a:extLst>
          </p:cNvPr>
          <p:cNvPicPr>
            <a:picLocks noChangeAspect="1"/>
          </p:cNvPicPr>
          <p:nvPr/>
        </p:nvPicPr>
        <p:blipFill>
          <a:blip r:embed="rId6"/>
          <a:stretch>
            <a:fillRect/>
          </a:stretch>
        </p:blipFill>
        <p:spPr>
          <a:xfrm>
            <a:off x="9080455" y="5666488"/>
            <a:ext cx="1356767" cy="323577"/>
          </a:xfrm>
          <a:prstGeom prst="rect">
            <a:avLst/>
          </a:prstGeom>
        </p:spPr>
      </p:pic>
      <p:sp>
        <p:nvSpPr>
          <p:cNvPr id="9" name="TextBox 8">
            <a:extLst>
              <a:ext uri="{FF2B5EF4-FFF2-40B4-BE49-F238E27FC236}">
                <a16:creationId xmlns:a16="http://schemas.microsoft.com/office/drawing/2014/main" id="{3F99EB84-CE5C-BE2B-A2FF-9AC2A0E34DB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7"/>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259631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GitLab Flow</a:t>
            </a:r>
          </a:p>
        </p:txBody>
      </p:sp>
      <p:sp>
        <p:nvSpPr>
          <p:cNvPr id="11" name="Content Placeholder 10">
            <a:extLst>
              <a:ext uri="{FF2B5EF4-FFF2-40B4-BE49-F238E27FC236}">
                <a16:creationId xmlns:a16="http://schemas.microsoft.com/office/drawing/2014/main" id="{9EDE94EB-36AE-1E7E-6095-A6D1EE5B4725}"/>
              </a:ext>
            </a:extLst>
          </p:cNvPr>
          <p:cNvSpPr>
            <a:spLocks noGrp="1"/>
          </p:cNvSpPr>
          <p:nvPr>
            <p:ph sz="quarter" idx="10"/>
          </p:nvPr>
        </p:nvSpPr>
        <p:spPr>
          <a:xfrm>
            <a:off x="633248" y="1293094"/>
            <a:ext cx="6502730" cy="4830616"/>
          </a:xfrm>
        </p:spPr>
        <p:txBody>
          <a:bodyPr/>
          <a:lstStyle/>
          <a:p>
            <a:r>
              <a:rPr lang="en-US" dirty="0"/>
              <a:t>Published as viable alternative to Git Flow &amp; GitHub Flow</a:t>
            </a:r>
          </a:p>
          <a:p>
            <a:r>
              <a:rPr lang="en-US" dirty="0"/>
              <a:t>Semi-structured release schedule</a:t>
            </a:r>
          </a:p>
          <a:p>
            <a:r>
              <a:rPr lang="en-US" dirty="0"/>
              <a:t>Simplifies difficulties in synchronizing infinite lifetime branches</a:t>
            </a:r>
          </a:p>
          <a:p>
            <a:r>
              <a:rPr lang="en-US" dirty="0"/>
              <a:t>Key Ideas</a:t>
            </a:r>
          </a:p>
          <a:p>
            <a:pPr lvl="1"/>
            <a:r>
              <a:rPr lang="en-US" dirty="0"/>
              <a:t>Main branch is staging area</a:t>
            </a:r>
          </a:p>
          <a:p>
            <a:pPr lvl="1"/>
            <a:r>
              <a:rPr lang="en-US" dirty="0"/>
              <a:t>Mature code in main flows downstream into </a:t>
            </a:r>
          </a:p>
          <a:p>
            <a:pPr lvl="2"/>
            <a:r>
              <a:rPr lang="en-US" sz="1400" dirty="0"/>
              <a:t>pre-production  &amp; production infinite lifetime branches</a:t>
            </a:r>
          </a:p>
          <a:p>
            <a:pPr lvl="1"/>
            <a:r>
              <a:rPr lang="en-US" dirty="0"/>
              <a:t>Allow for release branches with downstream flow</a:t>
            </a:r>
          </a:p>
          <a:p>
            <a:pPr lvl="2"/>
            <a:r>
              <a:rPr lang="en-US" dirty="0"/>
              <a:t>Fixes made upstream &amp; merged into main.</a:t>
            </a:r>
          </a:p>
          <a:p>
            <a:pPr lvl="2"/>
            <a:r>
              <a:rPr lang="en-US" dirty="0"/>
              <a:t>Fixes cherry picked into release branch</a:t>
            </a:r>
          </a:p>
          <a:p>
            <a:endParaRPr lang="en-US" dirty="0"/>
          </a:p>
          <a:p>
            <a:endParaRPr lang="en-US" dirty="0"/>
          </a:p>
        </p:txBody>
      </p:sp>
      <p:grpSp>
        <p:nvGrpSpPr>
          <p:cNvPr id="14" name="Group 13">
            <a:extLst>
              <a:ext uri="{FF2B5EF4-FFF2-40B4-BE49-F238E27FC236}">
                <a16:creationId xmlns:a16="http://schemas.microsoft.com/office/drawing/2014/main" id="{DDAD3557-235A-B375-6B9C-7AF0496FB7C5}"/>
              </a:ext>
            </a:extLst>
          </p:cNvPr>
          <p:cNvGrpSpPr/>
          <p:nvPr/>
        </p:nvGrpSpPr>
        <p:grpSpPr>
          <a:xfrm>
            <a:off x="7264561" y="1293094"/>
            <a:ext cx="4446076" cy="3622765"/>
            <a:chOff x="3145815" y="1384829"/>
            <a:chExt cx="4446076" cy="3622765"/>
          </a:xfrm>
        </p:grpSpPr>
        <p:sp>
          <p:nvSpPr>
            <p:cNvPr id="15" name="TextBox 14">
              <a:extLst>
                <a:ext uri="{FF2B5EF4-FFF2-40B4-BE49-F238E27FC236}">
                  <a16:creationId xmlns:a16="http://schemas.microsoft.com/office/drawing/2014/main" id="{0C5E89FB-6DC3-6997-2BD4-BA697559C813}"/>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6" name="TextBox 15">
              <a:extLst>
                <a:ext uri="{FF2B5EF4-FFF2-40B4-BE49-F238E27FC236}">
                  <a16:creationId xmlns:a16="http://schemas.microsoft.com/office/drawing/2014/main" id="{0583401A-C517-040A-BEDE-7E3C672A408F}"/>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17" name="TextBox 16">
              <a:extLst>
                <a:ext uri="{FF2B5EF4-FFF2-40B4-BE49-F238E27FC236}">
                  <a16:creationId xmlns:a16="http://schemas.microsoft.com/office/drawing/2014/main" id="{E090028A-AD74-B5BA-F5FB-FD286F68232E}"/>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18" name="Oval 17">
              <a:extLst>
                <a:ext uri="{FF2B5EF4-FFF2-40B4-BE49-F238E27FC236}">
                  <a16:creationId xmlns:a16="http://schemas.microsoft.com/office/drawing/2014/main" id="{116738FC-13FF-F620-CAAB-758EE2397379}"/>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Oval 18">
              <a:extLst>
                <a:ext uri="{FF2B5EF4-FFF2-40B4-BE49-F238E27FC236}">
                  <a16:creationId xmlns:a16="http://schemas.microsoft.com/office/drawing/2014/main" id="{E9D7FE46-619B-6764-4651-54C91017DA7A}"/>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426DF60F-8F39-937B-1D7A-E6BE593E4B04}"/>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BA75FC-5D7E-4CDF-87F2-52B2ACA569F8}"/>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B5BD2-F8D2-E30A-AD8A-802BC41F5AB3}"/>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AE3BDF-DC0B-8C8C-28E8-4A5F09AF4109}"/>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24" name="Oval 23">
              <a:extLst>
                <a:ext uri="{FF2B5EF4-FFF2-40B4-BE49-F238E27FC236}">
                  <a16:creationId xmlns:a16="http://schemas.microsoft.com/office/drawing/2014/main" id="{9F4868C4-15EC-DBBA-3B38-B19C626DF039}"/>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5" name="Straight Arrow Connector 24">
              <a:extLst>
                <a:ext uri="{FF2B5EF4-FFF2-40B4-BE49-F238E27FC236}">
                  <a16:creationId xmlns:a16="http://schemas.microsoft.com/office/drawing/2014/main" id="{0A661F5F-95ED-CA03-33BC-56B7C49B916B}"/>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E714F5-8052-2607-4374-27141E193DB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7A4ECB0-64FF-59E5-C1EE-3369B67113DA}"/>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820A5513-45B9-6F0C-2C13-F36ED5139685}"/>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9786A-ACF8-5805-00A1-A68C63637BAF}"/>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0" name="Straight Arrow Connector 29">
              <a:extLst>
                <a:ext uri="{FF2B5EF4-FFF2-40B4-BE49-F238E27FC236}">
                  <a16:creationId xmlns:a16="http://schemas.microsoft.com/office/drawing/2014/main" id="{1CC27479-522A-CF7D-C22B-F4EB3911B038}"/>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D62A55-68EE-D8E6-3DE7-2CE90A73C770}"/>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32" name="Oval 31">
              <a:extLst>
                <a:ext uri="{FF2B5EF4-FFF2-40B4-BE49-F238E27FC236}">
                  <a16:creationId xmlns:a16="http://schemas.microsoft.com/office/drawing/2014/main" id="{3DD80B1C-8459-8B14-1F97-012B3F08AD01}"/>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Arrow Connector 32">
              <a:extLst>
                <a:ext uri="{FF2B5EF4-FFF2-40B4-BE49-F238E27FC236}">
                  <a16:creationId xmlns:a16="http://schemas.microsoft.com/office/drawing/2014/main" id="{BB09CDDD-899A-9DF4-D40D-B23B34D40983}"/>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83600-E304-B9A0-E826-CBBEDD582CAB}"/>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C79EECA-F991-9125-B916-0BBC60DCFCBD}"/>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32B4702F-67C6-A1E7-31F7-4476D4ADCB2C}"/>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7" name="Straight Arrow Connector 36">
              <a:extLst>
                <a:ext uri="{FF2B5EF4-FFF2-40B4-BE49-F238E27FC236}">
                  <a16:creationId xmlns:a16="http://schemas.microsoft.com/office/drawing/2014/main" id="{4C511070-16E4-75FA-B992-6C55A62D0617}"/>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2FC5F0-B2C6-8C33-EAEA-9B39FB542C23}"/>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CC854-272D-D336-253F-994D73B95D3A}"/>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EBEA9A-D5F7-2D80-E188-F314806DF1EF}"/>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41" name="Oval 40">
              <a:extLst>
                <a:ext uri="{FF2B5EF4-FFF2-40B4-BE49-F238E27FC236}">
                  <a16:creationId xmlns:a16="http://schemas.microsoft.com/office/drawing/2014/main" id="{F5603991-0191-72EE-E0FE-2C4E8894421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2" name="Oval 41">
              <a:extLst>
                <a:ext uri="{FF2B5EF4-FFF2-40B4-BE49-F238E27FC236}">
                  <a16:creationId xmlns:a16="http://schemas.microsoft.com/office/drawing/2014/main" id="{065D49D9-A6AE-A7FC-77EF-3408FB955EBC}"/>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3" name="Straight Arrow Connector 42">
              <a:extLst>
                <a:ext uri="{FF2B5EF4-FFF2-40B4-BE49-F238E27FC236}">
                  <a16:creationId xmlns:a16="http://schemas.microsoft.com/office/drawing/2014/main" id="{917E5358-0C31-1036-34A9-1C5B6FE199E1}"/>
                </a:ext>
              </a:extLst>
            </p:cNvPr>
            <p:cNvCxnSpPr>
              <a:cxnSpLocks/>
              <a:endCxn id="4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B0F7255-209C-176E-180A-D170397A42F5}"/>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65342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1AF5D4-44A7-D607-5553-C10216CFA524}"/>
              </a:ext>
            </a:extLst>
          </p:cNvPr>
          <p:cNvSpPr>
            <a:spLocks noGrp="1"/>
          </p:cNvSpPr>
          <p:nvPr>
            <p:ph sz="quarter" idx="10"/>
          </p:nvPr>
        </p:nvSpPr>
        <p:spPr>
          <a:xfrm>
            <a:off x="633247" y="1293094"/>
            <a:ext cx="6636233" cy="4830616"/>
          </a:xfrm>
        </p:spPr>
        <p:txBody>
          <a:bodyPr/>
          <a:lstStyle/>
          <a:p>
            <a:r>
              <a:rPr lang="en-US" dirty="0"/>
              <a:t>So far we have assumed branches are created in the main repository- not feasible for some projects</a:t>
            </a:r>
          </a:p>
          <a:p>
            <a:r>
              <a:rPr lang="en-US" dirty="0"/>
              <a:t>Contributors:</a:t>
            </a:r>
          </a:p>
          <a:p>
            <a:pPr lvl="1"/>
            <a:r>
              <a:rPr lang="en-US" dirty="0"/>
              <a:t>Fork the repository and mainly interact with their fork</a:t>
            </a:r>
          </a:p>
          <a:p>
            <a:pPr lvl="1"/>
            <a:r>
              <a:rPr lang="en-US" dirty="0"/>
              <a:t>Create branches in fork and create a pull request from the fork to the original repository to merge changes</a:t>
            </a:r>
          </a:p>
          <a:p>
            <a:r>
              <a:rPr lang="en-US" dirty="0"/>
              <a:t>Anybody can propose contributions without asking for advance permission (to public projects)</a:t>
            </a:r>
          </a:p>
          <a:p>
            <a:r>
              <a:rPr lang="en-US" dirty="0"/>
              <a:t>Maintainer still has full control over what is merged</a:t>
            </a:r>
          </a:p>
          <a:p>
            <a:r>
              <a:rPr lang="en-US" dirty="0"/>
              <a:t>Challenge: contributors now have more than one remote to work with</a:t>
            </a:r>
          </a:p>
          <a:p>
            <a:r>
              <a:rPr lang="en-US" dirty="0"/>
              <a:t>This is used by almost all large (and small) open-source projects these days</a:t>
            </a:r>
          </a:p>
          <a:p>
            <a:endParaRPr lang="en-US" dirty="0"/>
          </a:p>
        </p:txBody>
      </p:sp>
      <p:sp>
        <p:nvSpPr>
          <p:cNvPr id="3" name="Title 2">
            <a:extLst>
              <a:ext uri="{FF2B5EF4-FFF2-40B4-BE49-F238E27FC236}">
                <a16:creationId xmlns:a16="http://schemas.microsoft.com/office/drawing/2014/main" id="{47D27055-0208-6174-D2E7-B794CF63CD3C}"/>
              </a:ext>
            </a:extLst>
          </p:cNvPr>
          <p:cNvSpPr>
            <a:spLocks noGrp="1"/>
          </p:cNvSpPr>
          <p:nvPr>
            <p:ph type="title"/>
          </p:nvPr>
        </p:nvSpPr>
        <p:spPr/>
        <p:txBody>
          <a:bodyPr/>
          <a:lstStyle/>
          <a:p>
            <a:r>
              <a:rPr lang="en-US" dirty="0"/>
              <a:t>Forks in Workflows</a:t>
            </a:r>
          </a:p>
        </p:txBody>
      </p:sp>
      <p:pic>
        <p:nvPicPr>
          <p:cNvPr id="4" name="Graphic 3">
            <a:extLst>
              <a:ext uri="{FF2B5EF4-FFF2-40B4-BE49-F238E27FC236}">
                <a16:creationId xmlns:a16="http://schemas.microsoft.com/office/drawing/2014/main" id="{7ABADB9F-0746-02CD-515B-28FD72087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080" y="1489829"/>
            <a:ext cx="3928723" cy="4437146"/>
          </a:xfrm>
          <a:prstGeom prst="rect">
            <a:avLst/>
          </a:prstGeom>
        </p:spPr>
      </p:pic>
      <p:sp>
        <p:nvSpPr>
          <p:cNvPr id="5" name="TextBox 4">
            <a:extLst>
              <a:ext uri="{FF2B5EF4-FFF2-40B4-BE49-F238E27FC236}">
                <a16:creationId xmlns:a16="http://schemas.microsoft.com/office/drawing/2014/main" id="{7EF72900-F752-8A60-FBD7-B26C91315AD6}"/>
              </a:ext>
            </a:extLst>
          </p:cNvPr>
          <p:cNvSpPr txBox="1"/>
          <p:nvPr/>
        </p:nvSpPr>
        <p:spPr>
          <a:xfrm>
            <a:off x="4196413" y="6498214"/>
            <a:ext cx="7463390" cy="307777"/>
          </a:xfrm>
          <a:prstGeom prst="rect">
            <a:avLst/>
          </a:prstGeom>
          <a:noFill/>
        </p:spPr>
        <p:txBody>
          <a:bodyPr wrap="none" rtlCol="0">
            <a:spAutoFit/>
          </a:bodyPr>
          <a:lstStyle/>
          <a:p>
            <a:pPr algn="ctr"/>
            <a:r>
              <a:rPr lang="en-US" sz="1400" b="1" dirty="0"/>
              <a:t>Figure from Code Refinery: https://</a:t>
            </a:r>
            <a:r>
              <a:rPr lang="en-US" sz="1400" b="1" dirty="0" err="1"/>
              <a:t>coderefinery.github.io</a:t>
            </a:r>
            <a:r>
              <a:rPr lang="en-US" sz="1400" b="1" dirty="0"/>
              <a:t>/git-collaborative/distributed/</a:t>
            </a:r>
          </a:p>
        </p:txBody>
      </p:sp>
    </p:spTree>
    <p:extLst>
      <p:ext uri="{BB962C8B-B14F-4D97-AF65-F5344CB8AC3E}">
        <p14:creationId xmlns:p14="http://schemas.microsoft.com/office/powerpoint/2010/main" val="5594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6A9ED7-02B5-EEEC-FBD2-5732300097D1}"/>
              </a:ext>
            </a:extLst>
          </p:cNvPr>
          <p:cNvSpPr>
            <a:spLocks noGrp="1"/>
          </p:cNvSpPr>
          <p:nvPr>
            <p:ph sz="quarter" idx="10"/>
          </p:nvPr>
        </p:nvSpPr>
        <p:spPr/>
        <p:txBody>
          <a:bodyPr/>
          <a:lstStyle/>
          <a:p>
            <a:r>
              <a:rPr lang="en-US" dirty="0"/>
              <a:t>Set remotes to help keep track of original and forked repositories</a:t>
            </a:r>
          </a:p>
          <a:p>
            <a:endParaRPr lang="en-US" dirty="0"/>
          </a:p>
          <a:p>
            <a:endParaRPr lang="en-US" dirty="0"/>
          </a:p>
          <a:p>
            <a:r>
              <a:rPr lang="en-US" dirty="0"/>
              <a:t>View remotes with</a:t>
            </a:r>
          </a:p>
          <a:p>
            <a:endParaRPr lang="en-US" dirty="0"/>
          </a:p>
          <a:p>
            <a:r>
              <a:rPr lang="en-US" dirty="0"/>
              <a:t>Retrieve upstream changes with</a:t>
            </a:r>
          </a:p>
          <a:p>
            <a:endParaRPr lang="en-US" dirty="0"/>
          </a:p>
          <a:p>
            <a:r>
              <a:rPr lang="en-US" dirty="0"/>
              <a:t>Merge upstream changes into your fork’s main branch</a:t>
            </a:r>
          </a:p>
          <a:p>
            <a:endParaRPr lang="en-US" dirty="0"/>
          </a:p>
          <a:p>
            <a:endParaRPr lang="en-US" dirty="0"/>
          </a:p>
          <a:p>
            <a:r>
              <a:rPr lang="en-US" dirty="0"/>
              <a:t>Retrieve any upstream changes and merge into your main and feature branch frequently, especially before you create a Pull Request</a:t>
            </a:r>
          </a:p>
          <a:p>
            <a:endParaRPr lang="en-US" dirty="0"/>
          </a:p>
        </p:txBody>
      </p:sp>
      <p:sp>
        <p:nvSpPr>
          <p:cNvPr id="3" name="Title 2">
            <a:extLst>
              <a:ext uri="{FF2B5EF4-FFF2-40B4-BE49-F238E27FC236}">
                <a16:creationId xmlns:a16="http://schemas.microsoft.com/office/drawing/2014/main" id="{51C6CC6A-5ECD-C70F-63DC-BA44E654D2A3}"/>
              </a:ext>
            </a:extLst>
          </p:cNvPr>
          <p:cNvSpPr>
            <a:spLocks noGrp="1"/>
          </p:cNvSpPr>
          <p:nvPr>
            <p:ph type="title"/>
          </p:nvPr>
        </p:nvSpPr>
        <p:spPr/>
        <p:txBody>
          <a:bodyPr/>
          <a:lstStyle/>
          <a:p>
            <a:r>
              <a:rPr lang="en-US" dirty="0"/>
              <a:t>Tips for Using Forks</a:t>
            </a:r>
          </a:p>
        </p:txBody>
      </p:sp>
      <p:sp>
        <p:nvSpPr>
          <p:cNvPr id="5" name="TextBox 4">
            <a:extLst>
              <a:ext uri="{FF2B5EF4-FFF2-40B4-BE49-F238E27FC236}">
                <a16:creationId xmlns:a16="http://schemas.microsoft.com/office/drawing/2014/main" id="{5FCCD8E2-7921-CA8F-9513-A20799BFCAAD}"/>
              </a:ext>
            </a:extLst>
          </p:cNvPr>
          <p:cNvSpPr txBox="1"/>
          <p:nvPr/>
        </p:nvSpPr>
        <p:spPr>
          <a:xfrm>
            <a:off x="1254037" y="1791176"/>
            <a:ext cx="9616440"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upstream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project_team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my-fork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/me/</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121D7117-1C07-6418-5C54-75534811D009}"/>
              </a:ext>
            </a:extLst>
          </p:cNvPr>
          <p:cNvSpPr txBox="1"/>
          <p:nvPr/>
        </p:nvSpPr>
        <p:spPr>
          <a:xfrm>
            <a:off x="1254037" y="2983468"/>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remote </a:t>
            </a:r>
            <a:r>
              <a:rPr lang="en-US" b="0" dirty="0">
                <a:solidFill>
                  <a:srgbClr val="4D8BBF"/>
                </a:solidFill>
                <a:effectLst/>
                <a:latin typeface="Menlo" panose="020B0609030804020204" pitchFamily="49" charset="0"/>
              </a:rPr>
              <a:t>-v</a:t>
            </a:r>
          </a:p>
        </p:txBody>
      </p:sp>
      <p:sp>
        <p:nvSpPr>
          <p:cNvPr id="9" name="TextBox 8">
            <a:extLst>
              <a:ext uri="{FF2B5EF4-FFF2-40B4-BE49-F238E27FC236}">
                <a16:creationId xmlns:a16="http://schemas.microsoft.com/office/drawing/2014/main" id="{E587968B-E088-7097-9C19-8FA376612AD4}"/>
              </a:ext>
            </a:extLst>
          </p:cNvPr>
          <p:cNvSpPr txBox="1"/>
          <p:nvPr/>
        </p:nvSpPr>
        <p:spPr>
          <a:xfrm>
            <a:off x="1254037" y="3803504"/>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fetch upstream</a:t>
            </a:r>
            <a:endParaRPr lang="en-US" b="0" dirty="0">
              <a:solidFill>
                <a:srgbClr val="CCCCCC"/>
              </a:solidFill>
              <a:effectLst/>
              <a:latin typeface="Menlo" panose="020B0609030804020204" pitchFamily="49" charset="0"/>
            </a:endParaRPr>
          </a:p>
        </p:txBody>
      </p:sp>
      <p:sp>
        <p:nvSpPr>
          <p:cNvPr id="11" name="TextBox 10">
            <a:extLst>
              <a:ext uri="{FF2B5EF4-FFF2-40B4-BE49-F238E27FC236}">
                <a16:creationId xmlns:a16="http://schemas.microsoft.com/office/drawing/2014/main" id="{3F60DE9E-E934-7E87-DE8D-02DBFB9B9300}"/>
              </a:ext>
            </a:extLst>
          </p:cNvPr>
          <p:cNvSpPr txBox="1"/>
          <p:nvPr/>
        </p:nvSpPr>
        <p:spPr>
          <a:xfrm>
            <a:off x="1254036" y="4825107"/>
            <a:ext cx="9855923"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 </a:t>
            </a:r>
            <a:r>
              <a:rPr lang="en-US" b="0" dirty="0">
                <a:solidFill>
                  <a:srgbClr val="6A9955"/>
                </a:solidFill>
                <a:effectLst/>
                <a:latin typeface="Menlo" panose="020B0609030804020204" pitchFamily="49" charset="0"/>
              </a:rPr>
              <a:t># this is the main branch for your fork</a:t>
            </a:r>
            <a:endParaRPr lang="en-US" b="0" dirty="0">
              <a:solidFill>
                <a:srgbClr val="CCCCCC"/>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upstream/main</a:t>
            </a:r>
          </a:p>
        </p:txBody>
      </p:sp>
    </p:spTree>
    <p:extLst>
      <p:ext uri="{BB962C8B-B14F-4D97-AF65-F5344CB8AC3E}">
        <p14:creationId xmlns:p14="http://schemas.microsoft.com/office/powerpoint/2010/main" val="56217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1C2A6-F586-9A4C-B246-CEFD0831BBF5}"/>
              </a:ext>
            </a:extLst>
          </p:cNvPr>
          <p:cNvSpPr>
            <a:spLocks noGrp="1"/>
          </p:cNvSpPr>
          <p:nvPr>
            <p:ph sz="quarter" idx="10"/>
          </p:nvPr>
        </p:nvSpPr>
        <p:spPr>
          <a:xfrm>
            <a:off x="633247" y="1013692"/>
            <a:ext cx="10918365" cy="4830616"/>
          </a:xfrm>
        </p:spPr>
        <p:txBody>
          <a:bodyPr/>
          <a:lstStyle/>
          <a:p>
            <a:pPr>
              <a:lnSpc>
                <a:spcPct val="100000"/>
              </a:lnSpc>
              <a:spcAft>
                <a:spcPts val="0"/>
              </a:spcAft>
            </a:pPr>
            <a:r>
              <a:rPr lang="en-US" dirty="0"/>
              <a:t>Communicating it to your collaborators</a:t>
            </a:r>
          </a:p>
          <a:p>
            <a:pPr lvl="1">
              <a:lnSpc>
                <a:spcPct val="100000"/>
              </a:lnSpc>
              <a:spcAft>
                <a:spcPts val="0"/>
              </a:spcAft>
            </a:pPr>
            <a:r>
              <a:rPr lang="en-US" dirty="0"/>
              <a:t>Include workflow in Contributing Guide</a:t>
            </a:r>
          </a:p>
          <a:p>
            <a:pPr lvl="1">
              <a:lnSpc>
                <a:spcPct val="100000"/>
              </a:lnSpc>
              <a:spcAft>
                <a:spcPts val="0"/>
              </a:spcAft>
            </a:pPr>
            <a:r>
              <a:rPr lang="en-US" dirty="0"/>
              <a:t>Establish conventions for branch naming (issues, major/minor versions)</a:t>
            </a:r>
          </a:p>
          <a:p>
            <a:pPr>
              <a:lnSpc>
                <a:spcPct val="100000"/>
              </a:lnSpc>
              <a:spcAft>
                <a:spcPts val="0"/>
              </a:spcAft>
            </a:pPr>
            <a:r>
              <a:rPr lang="en-US" dirty="0"/>
              <a:t>Enforce workflow</a:t>
            </a:r>
          </a:p>
          <a:p>
            <a:pPr lvl="1">
              <a:lnSpc>
                <a:spcPct val="100000"/>
              </a:lnSpc>
              <a:spcAft>
                <a:spcPts val="0"/>
              </a:spcAft>
            </a:pPr>
            <a:r>
              <a:rPr lang="en-US" dirty="0">
                <a:hlinkClick r:id="rId3"/>
              </a:rPr>
              <a:t>Branch protections</a:t>
            </a:r>
            <a:endParaRPr lang="en-US" dirty="0"/>
          </a:p>
          <a:p>
            <a:pPr lvl="1">
              <a:lnSpc>
                <a:spcPct val="100000"/>
              </a:lnSpc>
              <a:spcAft>
                <a:spcPts val="0"/>
              </a:spcAft>
            </a:pPr>
            <a:r>
              <a:rPr lang="en-US" dirty="0"/>
              <a:t>Limiting who can push/merge</a:t>
            </a:r>
          </a:p>
          <a:p>
            <a:pPr lvl="1">
              <a:lnSpc>
                <a:spcPct val="100000"/>
              </a:lnSpc>
              <a:spcAft>
                <a:spcPts val="0"/>
              </a:spcAft>
            </a:pPr>
            <a:r>
              <a:rPr lang="en-US" dirty="0"/>
              <a:t>Testing &amp; review requirements</a:t>
            </a:r>
          </a:p>
          <a:p>
            <a:pPr>
              <a:lnSpc>
                <a:spcPct val="100000"/>
              </a:lnSpc>
              <a:spcAft>
                <a:spcPts val="0"/>
              </a:spcAft>
            </a:pPr>
            <a:r>
              <a:rPr lang="en-US" dirty="0"/>
              <a:t>Adopt what is good for your team</a:t>
            </a:r>
          </a:p>
          <a:p>
            <a:pPr lvl="1">
              <a:lnSpc>
                <a:spcPct val="100000"/>
              </a:lnSpc>
              <a:spcAft>
                <a:spcPts val="0"/>
              </a:spcAft>
            </a:pPr>
            <a:r>
              <a:rPr lang="en-US" sz="1800" dirty="0"/>
              <a:t>Consider team culture and project challenges</a:t>
            </a:r>
          </a:p>
          <a:p>
            <a:pPr lvl="1">
              <a:lnSpc>
                <a:spcPct val="100000"/>
              </a:lnSpc>
              <a:spcAft>
                <a:spcPts val="0"/>
              </a:spcAft>
            </a:pPr>
            <a:r>
              <a:rPr lang="en-US" sz="1800" dirty="0"/>
              <a:t>Assess what is and isn’t feasible/acceptable</a:t>
            </a:r>
          </a:p>
          <a:p>
            <a:pPr lvl="1">
              <a:lnSpc>
                <a:spcPct val="100000"/>
              </a:lnSpc>
              <a:spcAft>
                <a:spcPts val="0"/>
              </a:spcAft>
            </a:pPr>
            <a:r>
              <a:rPr lang="en-US" sz="1800" dirty="0"/>
              <a:t>Start with simplest and add complexity where and when necessary</a:t>
            </a:r>
          </a:p>
          <a:p>
            <a:pPr>
              <a:lnSpc>
                <a:spcPct val="100000"/>
              </a:lnSpc>
              <a:spcAft>
                <a:spcPts val="0"/>
              </a:spcAft>
            </a:pPr>
            <a:r>
              <a:rPr lang="en-US" dirty="0"/>
              <a:t>Be careful in shared spaces</a:t>
            </a:r>
          </a:p>
          <a:p>
            <a:pPr lvl="1">
              <a:lnSpc>
                <a:spcPct val="100000"/>
              </a:lnSpc>
              <a:spcAft>
                <a:spcPts val="0"/>
              </a:spcAft>
            </a:pPr>
            <a:r>
              <a:rPr lang="en-US" sz="1800" dirty="0"/>
              <a:t>Each person should work within their own clone</a:t>
            </a:r>
          </a:p>
          <a:p>
            <a:pPr lvl="1">
              <a:lnSpc>
                <a:spcPct val="100000"/>
              </a:lnSpc>
              <a:spcAft>
                <a:spcPts val="0"/>
              </a:spcAft>
            </a:pPr>
            <a:r>
              <a:rPr lang="en-US" sz="1800" dirty="0"/>
              <a:t>Separate “production” clone for running</a:t>
            </a:r>
          </a:p>
        </p:txBody>
      </p:sp>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4" name="TextBox 3">
            <a:extLst>
              <a:ext uri="{FF2B5EF4-FFF2-40B4-BE49-F238E27FC236}">
                <a16:creationId xmlns:a16="http://schemas.microsoft.com/office/drawing/2014/main" id="{4CC825A8-7EE9-4173-7E55-03501CB81AF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57151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9D56B-6426-AF76-8165-E5F986580CE2}"/>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B33DD70-C76E-66E2-C473-C5E2C71C0DE6}"/>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842354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4BB1CE-3D2B-7E4D-1809-C426FD0DF17B}"/>
              </a:ext>
            </a:extLst>
          </p:cNvPr>
          <p:cNvSpPr>
            <a:spLocks noGrp="1"/>
          </p:cNvSpPr>
          <p:nvPr>
            <p:ph sz="quarter" idx="10"/>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lstStyle/>
          <a:p>
            <a:r>
              <a:rPr lang="en-US" dirty="0"/>
              <a:t>Challenges of Collaborative Development</a:t>
            </a:r>
          </a:p>
        </p:txBody>
      </p:sp>
      <p:pic>
        <p:nvPicPr>
          <p:cNvPr id="5" name="Picture 4" descr="A logo on a black background&#10;&#10;Description automatically generated">
            <a:extLst>
              <a:ext uri="{FF2B5EF4-FFF2-40B4-BE49-F238E27FC236}">
                <a16:creationId xmlns:a16="http://schemas.microsoft.com/office/drawing/2014/main" id="{161CE427-8287-933A-F2E5-F7FEEDE6BF16}"/>
              </a:ext>
            </a:extLst>
          </p:cNvPr>
          <p:cNvPicPr>
            <a:picLocks noChangeAspect="1"/>
          </p:cNvPicPr>
          <p:nvPr/>
        </p:nvPicPr>
        <p:blipFill>
          <a:blip r:embed="rId3"/>
          <a:stretch>
            <a:fillRect/>
          </a:stretch>
        </p:blipFill>
        <p:spPr>
          <a:xfrm>
            <a:off x="7491272" y="2609916"/>
            <a:ext cx="5000525" cy="3333684"/>
          </a:xfrm>
          <a:prstGeom prst="rect">
            <a:avLst/>
          </a:prstGeom>
        </p:spPr>
      </p:pic>
      <p:pic>
        <p:nvPicPr>
          <p:cNvPr id="7" name="Picture 6" descr="A logo of a cat&#10;&#10;Description automatically generated">
            <a:extLst>
              <a:ext uri="{FF2B5EF4-FFF2-40B4-BE49-F238E27FC236}">
                <a16:creationId xmlns:a16="http://schemas.microsoft.com/office/drawing/2014/main" id="{CE103BE2-32D4-002E-8A6A-F277D13CDE76}"/>
              </a:ext>
            </a:extLst>
          </p:cNvPr>
          <p:cNvPicPr>
            <a:picLocks noChangeAspect="1"/>
          </p:cNvPicPr>
          <p:nvPr/>
        </p:nvPicPr>
        <p:blipFill>
          <a:blip r:embed="rId4"/>
          <a:stretch>
            <a:fillRect/>
          </a:stretch>
        </p:blipFill>
        <p:spPr>
          <a:xfrm>
            <a:off x="6984308" y="1156855"/>
            <a:ext cx="2515870" cy="2272145"/>
          </a:xfrm>
          <a:prstGeom prst="rect">
            <a:avLst/>
          </a:prstGeom>
        </p:spPr>
      </p:pic>
      <p:pic>
        <p:nvPicPr>
          <p:cNvPr id="9" name="Picture 8" descr="A black and purple text&#10;&#10;Description automatically generated">
            <a:extLst>
              <a:ext uri="{FF2B5EF4-FFF2-40B4-BE49-F238E27FC236}">
                <a16:creationId xmlns:a16="http://schemas.microsoft.com/office/drawing/2014/main" id="{AE58F954-7F86-91C2-CD15-A86083F29731}"/>
              </a:ext>
            </a:extLst>
          </p:cNvPr>
          <p:cNvPicPr>
            <a:picLocks noChangeAspect="1"/>
          </p:cNvPicPr>
          <p:nvPr/>
        </p:nvPicPr>
        <p:blipFill>
          <a:blip r:embed="rId5"/>
          <a:stretch>
            <a:fillRect/>
          </a:stretch>
        </p:blipFill>
        <p:spPr>
          <a:xfrm>
            <a:off x="5891260" y="5082306"/>
            <a:ext cx="4413250" cy="965200"/>
          </a:xfrm>
          <a:prstGeom prst="rect">
            <a:avLst/>
          </a:prstGeom>
        </p:spPr>
      </p:pic>
    </p:spTree>
    <p:extLst>
      <p:ext uri="{BB962C8B-B14F-4D97-AF65-F5344CB8AC3E}">
        <p14:creationId xmlns:p14="http://schemas.microsoft.com/office/powerpoint/2010/main" val="350490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56FC1-CDDD-E94F-AD5E-D46650F9D13E}"/>
              </a:ext>
            </a:extLst>
          </p:cNvPr>
          <p:cNvSpPr>
            <a:spLocks noGrp="1"/>
          </p:cNvSpPr>
          <p:nvPr>
            <p:ph sz="quarter" idx="10"/>
          </p:nvPr>
        </p:nvSpPr>
        <p:spPr>
          <a:xfrm>
            <a:off x="633247" y="1293094"/>
            <a:ext cx="6103329" cy="4830616"/>
          </a:xfrm>
        </p:spPr>
        <p:txBody>
          <a:bodyPr/>
          <a:lstStyle/>
          <a:p>
            <a:pPr marL="0" indent="0">
              <a:buNone/>
            </a:pPr>
            <a:r>
              <a:rPr lang="en-US" dirty="0"/>
              <a:t>Test-driven workflow</a:t>
            </a:r>
          </a:p>
          <a:p>
            <a:r>
              <a:rPr lang="en-US" dirty="0"/>
              <a:t>Feature branches start and end with develop</a:t>
            </a:r>
          </a:p>
          <a:p>
            <a:r>
              <a:rPr lang="en-US" dirty="0"/>
              <a:t>All changes to develop must come from GitHub pull requests</a:t>
            </a:r>
          </a:p>
          <a:p>
            <a:r>
              <a:rPr lang="en-US" dirty="0"/>
              <a:t>Feature branches are merged into develop only after passing pull request test suite</a:t>
            </a:r>
          </a:p>
          <a:p>
            <a:r>
              <a:rPr lang="en-US" dirty="0"/>
              <a:t>Change sets from develop are tested daily for integration into main</a:t>
            </a:r>
          </a:p>
          <a:p>
            <a:pPr marL="0" indent="0">
              <a:buNone/>
            </a:pPr>
            <a:endParaRPr lang="en-US" dirty="0"/>
          </a:p>
        </p:txBody>
      </p:sp>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4" name="TextBox 3">
            <a:extLst>
              <a:ext uri="{FF2B5EF4-FFF2-40B4-BE49-F238E27FC236}">
                <a16:creationId xmlns:a16="http://schemas.microsoft.com/office/drawing/2014/main" id="{6BCFC018-BE41-2B41-89E3-AB9BB0F5BD2C}"/>
              </a:ext>
            </a:extLst>
          </p:cNvPr>
          <p:cNvSpPr txBox="1"/>
          <p:nvPr/>
        </p:nvSpPr>
        <p:spPr>
          <a:xfrm>
            <a:off x="7071063" y="1198943"/>
            <a:ext cx="4603866"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b="1" dirty="0"/>
              <a:t>Workflow designed so that</a:t>
            </a:r>
          </a:p>
          <a:p>
            <a:pPr marL="285750" indent="-285750">
              <a:lnSpc>
                <a:spcPct val="90000"/>
              </a:lnSpc>
              <a:spcBef>
                <a:spcPts val="1400"/>
              </a:spcBef>
              <a:buFont typeface="Arial" panose="020B0604020202020204" pitchFamily="34" charset="0"/>
              <a:buChar char="•"/>
            </a:pPr>
            <a:r>
              <a:rPr lang="en-US" sz="2000" b="1" dirty="0"/>
              <a:t>All commits in main are in develop</a:t>
            </a:r>
          </a:p>
          <a:p>
            <a:pPr marL="285750" indent="-285750">
              <a:lnSpc>
                <a:spcPct val="90000"/>
              </a:lnSpc>
              <a:spcBef>
                <a:spcPts val="1400"/>
              </a:spcBef>
              <a:buFont typeface="Arial" panose="020B0604020202020204" pitchFamily="34" charset="0"/>
              <a:buChar char="•"/>
            </a:pPr>
            <a:r>
              <a:rPr lang="en-US" sz="2000" b="1"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b="1" dirty="0"/>
              <a:t>Merge conflicts never occur when promoting to main</a:t>
            </a:r>
          </a:p>
          <a:p>
            <a:pPr>
              <a:lnSpc>
                <a:spcPct val="90000"/>
              </a:lnSpc>
              <a:spcBef>
                <a:spcPts val="1400"/>
              </a:spcBef>
            </a:pPr>
            <a:endParaRPr lang="en-US" sz="2000" b="1" dirty="0"/>
          </a:p>
        </p:txBody>
      </p:sp>
      <p:grpSp>
        <p:nvGrpSpPr>
          <p:cNvPr id="8" name="Group 7">
            <a:extLst>
              <a:ext uri="{FF2B5EF4-FFF2-40B4-BE49-F238E27FC236}">
                <a16:creationId xmlns:a16="http://schemas.microsoft.com/office/drawing/2014/main" id="{7158E031-B829-42BC-E294-C168203D8EAD}"/>
              </a:ext>
            </a:extLst>
          </p:cNvPr>
          <p:cNvGrpSpPr/>
          <p:nvPr/>
        </p:nvGrpSpPr>
        <p:grpSpPr>
          <a:xfrm>
            <a:off x="1143000" y="4125240"/>
            <a:ext cx="7398429" cy="2249719"/>
            <a:chOff x="1143000" y="4368065"/>
            <a:chExt cx="7398429" cy="2249719"/>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3000"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3000"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3001" y="4977624"/>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7954" y="4368065"/>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9700"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9030"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81300"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200630"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7413" y="618381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4701" y="618381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600700" y="4977623"/>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600700" y="562904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70474" y="4884770"/>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3293"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8430" y="5505740"/>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8991"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9278"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50591"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3912"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9348"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600699"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grpSp>
      <p:sp>
        <p:nvSpPr>
          <p:cNvPr id="5" name="TextBox 4">
            <a:extLst>
              <a:ext uri="{FF2B5EF4-FFF2-40B4-BE49-F238E27FC236}">
                <a16:creationId xmlns:a16="http://schemas.microsoft.com/office/drawing/2014/main" id="{F6B77418-C007-4747-BEC3-8B196AB8F62D}"/>
              </a:ext>
            </a:extLst>
          </p:cNvPr>
          <p:cNvSpPr txBox="1"/>
          <p:nvPr/>
        </p:nvSpPr>
        <p:spPr>
          <a:xfrm>
            <a:off x="9586229" y="5866880"/>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
        <p:nvSpPr>
          <p:cNvPr id="6" name="TextBox 5">
            <a:extLst>
              <a:ext uri="{FF2B5EF4-FFF2-40B4-BE49-F238E27FC236}">
                <a16:creationId xmlns:a16="http://schemas.microsoft.com/office/drawing/2014/main" id="{5322C137-6FBC-ABC6-FEAD-5C18D8275DC8}"/>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579893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856FC1-CDDD-E94F-AD5E-D46650F9D13E}"/>
              </a:ext>
            </a:extLst>
          </p:cNvPr>
          <p:cNvSpPr>
            <a:spLocks noGrp="1"/>
          </p:cNvSpPr>
          <p:nvPr>
            <p:ph sz="quarter" idx="10"/>
          </p:nvPr>
        </p:nvSpPr>
        <p:spPr>
          <a:xfrm>
            <a:off x="633247" y="1048159"/>
            <a:ext cx="10918365" cy="4830616"/>
          </a:xfrm>
        </p:spPr>
        <p:txBody>
          <a:bodyPr/>
          <a:lstStyle/>
          <a:p>
            <a:pPr marL="0" indent="0">
              <a:buNone/>
            </a:pPr>
            <a:r>
              <a:rPr lang="en-US" dirty="0"/>
              <a:t>Versioning:</a:t>
            </a:r>
          </a:p>
          <a:p>
            <a:pPr marL="0" indent="0">
              <a:buNone/>
            </a:pPr>
            <a:r>
              <a:rPr lang="en-US" dirty="0"/>
              <a:t>Major versions - break compatibility</a:t>
            </a:r>
          </a:p>
          <a:p>
            <a:pPr marL="0" indent="0">
              <a:buNone/>
            </a:pPr>
            <a:r>
              <a:rPr lang="en-US" dirty="0"/>
              <a:t>Minor versions – visible</a:t>
            </a:r>
          </a:p>
          <a:p>
            <a:pPr marL="0" indent="0">
              <a:buNone/>
            </a:pPr>
            <a:r>
              <a:rPr lang="en-US" dirty="0"/>
              <a:t>Releases correct issues</a:t>
            </a:r>
          </a:p>
          <a:p>
            <a:pPr marL="0" indent="0">
              <a:buNone/>
            </a:pPr>
            <a:endParaRPr lang="en-US" dirty="0"/>
          </a:p>
        </p:txBody>
      </p:sp>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Open MPI Workflow</a:t>
            </a:r>
            <a:br>
              <a:rPr lang="en-US" dirty="0"/>
            </a:br>
            <a:endParaRPr lang="en-US" sz="2000" b="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7384" y="915458"/>
            <a:ext cx="6359119" cy="5416868"/>
          </a:xfrm>
          <a:prstGeom prst="rect">
            <a:avLst/>
          </a:prstGeom>
          <a:noFill/>
        </p:spPr>
        <p:txBody>
          <a:bodyPr wrap="square" lIns="118872" tIns="91440" rIns="118872" bIns="91440" rtlCol="0" anchor="ctr" anchorCtr="0">
            <a:spAutoFit/>
          </a:bodyPr>
          <a:lstStyle/>
          <a:p>
            <a:pPr>
              <a:spcBef>
                <a:spcPts val="800"/>
              </a:spcBef>
            </a:pPr>
            <a:r>
              <a:rPr lang="en-US" sz="2000" b="1" dirty="0"/>
              <a:t>Workflow designed so that</a:t>
            </a:r>
          </a:p>
          <a:p>
            <a:pPr marL="285750" indent="-285750">
              <a:spcBef>
                <a:spcPts val="800"/>
              </a:spcBef>
              <a:buFont typeface="Arial" panose="020B0604020202020204" pitchFamily="34" charset="0"/>
              <a:buChar char="•"/>
            </a:pPr>
            <a:r>
              <a:rPr lang="en-US" sz="2000" b="1" dirty="0"/>
              <a:t>Support two most recent releases</a:t>
            </a:r>
          </a:p>
          <a:p>
            <a:pPr marL="285750" indent="-285750">
              <a:spcBef>
                <a:spcPts val="800"/>
              </a:spcBef>
              <a:buFont typeface="Arial" panose="020B0604020202020204" pitchFamily="34" charset="0"/>
              <a:buChar char="•"/>
            </a:pPr>
            <a:r>
              <a:rPr lang="en-US" sz="2000" b="1" dirty="0"/>
              <a:t>Issues are addressed on all applicable branches</a:t>
            </a:r>
          </a:p>
          <a:p>
            <a:pPr marL="285750" indent="-285750">
              <a:spcBef>
                <a:spcPts val="800"/>
              </a:spcBef>
              <a:buFont typeface="Arial" panose="020B0604020202020204" pitchFamily="34" charset="0"/>
              <a:buChar char="•"/>
            </a:pPr>
            <a:r>
              <a:rPr lang="en-US" sz="2000" b="1" dirty="0"/>
              <a:t>All PR’s reviewed by at least one core developer</a:t>
            </a:r>
          </a:p>
          <a:p>
            <a:pPr marL="285750" indent="-285750">
              <a:spcBef>
                <a:spcPts val="800"/>
              </a:spcBef>
              <a:buFont typeface="Arial" panose="020B0604020202020204" pitchFamily="34" charset="0"/>
              <a:buChar char="•"/>
            </a:pPr>
            <a:r>
              <a:rPr lang="en-US" sz="2000" b="1" dirty="0"/>
              <a:t>Main and supported branches work at all times</a:t>
            </a:r>
          </a:p>
          <a:p>
            <a:pPr marL="285750" indent="-285750">
              <a:spcBef>
                <a:spcPts val="800"/>
              </a:spcBef>
              <a:buFont typeface="Arial" panose="020B0604020202020204" pitchFamily="34" charset="0"/>
              <a:buChar char="•"/>
            </a:pPr>
            <a:r>
              <a:rPr lang="en-US" sz="2000" b="1" dirty="0"/>
              <a:t>Developers work on main or feature branches depending on complexity of the changes</a:t>
            </a:r>
          </a:p>
          <a:p>
            <a:pPr>
              <a:spcBef>
                <a:spcPts val="800"/>
              </a:spcBef>
            </a:pPr>
            <a:r>
              <a:rPr lang="en-US" sz="2000" b="1" dirty="0"/>
              <a:t>Testing</a:t>
            </a:r>
          </a:p>
          <a:p>
            <a:pPr marL="285750" indent="-285750">
              <a:spcBef>
                <a:spcPts val="800"/>
              </a:spcBef>
              <a:buFont typeface="Arial" panose="020B0604020202020204" pitchFamily="34" charset="0"/>
              <a:buChar char="•"/>
            </a:pPr>
            <a:r>
              <a:rPr lang="en-US" sz="2000" b="1" dirty="0"/>
              <a:t>CI testing on PR’s for any branch using Jenkins (limited set of compilers,  hardware, tests)</a:t>
            </a:r>
          </a:p>
          <a:p>
            <a:pPr marL="285750" indent="-285750">
              <a:spcBef>
                <a:spcPts val="800"/>
              </a:spcBef>
              <a:buFont typeface="Arial" panose="020B0604020202020204" pitchFamily="34" charset="0"/>
              <a:buChar char="•"/>
            </a:pPr>
            <a:r>
              <a:rPr lang="en-US" sz="2000" b="1" dirty="0"/>
              <a:t>Nightly testing on all branches using community-built MTT framework (more complex set of compilers, hardware, tests)</a:t>
            </a:r>
          </a:p>
          <a:p>
            <a:pPr marL="285750" indent="-285750">
              <a:spcBef>
                <a:spcPts val="800"/>
              </a:spcBef>
              <a:buFont typeface="Arial" panose="020B0604020202020204" pitchFamily="34" charset="0"/>
              <a:buChar char="•"/>
            </a:pPr>
            <a:r>
              <a:rPr lang="en-US" sz="2000" b="1" dirty="0"/>
              <a:t>Additional testing for release candidates</a:t>
            </a: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164125"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grpSp>
        <p:nvGrpSpPr>
          <p:cNvPr id="12" name="Group 11">
            <a:extLst>
              <a:ext uri="{FF2B5EF4-FFF2-40B4-BE49-F238E27FC236}">
                <a16:creationId xmlns:a16="http://schemas.microsoft.com/office/drawing/2014/main" id="{74CBF0E4-4032-BB6F-F0C0-817F2D861E56}"/>
              </a:ext>
            </a:extLst>
          </p:cNvPr>
          <p:cNvGrpSpPr/>
          <p:nvPr/>
        </p:nvGrpSpPr>
        <p:grpSpPr>
          <a:xfrm>
            <a:off x="342922" y="2710455"/>
            <a:ext cx="5661105" cy="3156625"/>
            <a:chOff x="342922" y="2857416"/>
            <a:chExt cx="5661105" cy="3156625"/>
          </a:xfrm>
        </p:grpSpPr>
        <p:sp>
          <p:nvSpPr>
            <p:cNvPr id="26" name="TextBox 25">
              <a:extLst>
                <a:ext uri="{FF2B5EF4-FFF2-40B4-BE49-F238E27FC236}">
                  <a16:creationId xmlns:a16="http://schemas.microsoft.com/office/drawing/2014/main" id="{4285ECDF-63D2-E645-91B6-C0DE04E5DC01}"/>
                </a:ext>
              </a:extLst>
            </p:cNvPr>
            <p:cNvSpPr txBox="1"/>
            <p:nvPr/>
          </p:nvSpPr>
          <p:spPr>
            <a:xfrm>
              <a:off x="1307296" y="556284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2740" y="558007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grpSp>
          <p:nvGrpSpPr>
            <p:cNvPr id="8" name="Group 7">
              <a:extLst>
                <a:ext uri="{FF2B5EF4-FFF2-40B4-BE49-F238E27FC236}">
                  <a16:creationId xmlns:a16="http://schemas.microsoft.com/office/drawing/2014/main" id="{77E20EF0-4FE5-4B1D-FB28-0AA1734AADEB}"/>
                </a:ext>
              </a:extLst>
            </p:cNvPr>
            <p:cNvGrpSpPr/>
            <p:nvPr/>
          </p:nvGrpSpPr>
          <p:grpSpPr>
            <a:xfrm>
              <a:off x="342922" y="2857416"/>
              <a:ext cx="5661105" cy="3099857"/>
              <a:chOff x="342922" y="3151338"/>
              <a:chExt cx="5661105" cy="3099857"/>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2196"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2922" y="4700248"/>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5746" y="4273158"/>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4897" y="3151338"/>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2082" y="5188519"/>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90411"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7841" y="3659624"/>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7578" y="5726900"/>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9708" y="4220114"/>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70491" y="3733307"/>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4896" y="5172983"/>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5756" y="4686375"/>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8286" y="5197640"/>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9282"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4956" y="3675714"/>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4956" y="4309586"/>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5853" y="5817230"/>
                <a:ext cx="54150" cy="433965"/>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9239" y="512639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1721"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5435"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0" name="Oval 39">
                <a:extLst>
                  <a:ext uri="{FF2B5EF4-FFF2-40B4-BE49-F238E27FC236}">
                    <a16:creationId xmlns:a16="http://schemas.microsoft.com/office/drawing/2014/main" id="{B8268F3D-B632-F842-987C-AAB3E93D7876}"/>
                  </a:ext>
                </a:extLst>
              </p:cNvPr>
              <p:cNvSpPr/>
              <p:nvPr/>
            </p:nvSpPr>
            <p:spPr>
              <a:xfrm flipH="1">
                <a:off x="3402049" y="4668884"/>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grpSp>
      </p:grpSp>
      <p:sp>
        <p:nvSpPr>
          <p:cNvPr id="6" name="TextBox 5">
            <a:extLst>
              <a:ext uri="{FF2B5EF4-FFF2-40B4-BE49-F238E27FC236}">
                <a16:creationId xmlns:a16="http://schemas.microsoft.com/office/drawing/2014/main" id="{30BC99F2-4174-68E8-494E-8AF37568F5E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988609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8077728" y="537867"/>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3532" y="1043217"/>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Versioning:</a:t>
            </a:r>
          </a:p>
          <a:p>
            <a:pPr marL="0" inden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None/>
            </a:pPr>
            <a:r>
              <a:rPr lang="en-US" sz="2000" b="1" dirty="0"/>
              <a:t>Feature</a:t>
            </a:r>
            <a:r>
              <a:rPr lang="en-US" sz="2000" dirty="0"/>
              <a:t>  </a:t>
            </a:r>
            <a:r>
              <a:rPr lang="en-US" sz="2000" b="1" dirty="0"/>
              <a:t>(1, 2 …) </a:t>
            </a:r>
            <a:r>
              <a:rPr lang="en-US" sz="2000" dirty="0"/>
              <a:t>named for major version </a:t>
            </a:r>
          </a:p>
          <a:p>
            <a:pPr marL="0" inden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930730" y="1012606"/>
            <a:ext cx="1738218" cy="51106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3532" y="3360735"/>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
        <p:nvSpPr>
          <p:cNvPr id="4" name="TextBox 3">
            <a:extLst>
              <a:ext uri="{FF2B5EF4-FFF2-40B4-BE49-F238E27FC236}">
                <a16:creationId xmlns:a16="http://schemas.microsoft.com/office/drawing/2014/main" id="{3F707BAC-46B1-9908-C05A-5ABA999B0A7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062B53-5ADC-94EF-F356-F42152B40668}"/>
              </a:ext>
            </a:extLst>
          </p:cNvPr>
          <p:cNvSpPr>
            <a:spLocks noGrp="1"/>
          </p:cNvSpPr>
          <p:nvPr>
            <p:ph sz="quarter" idx="10"/>
          </p:nvPr>
        </p:nvSpPr>
        <p:spPr>
          <a:xfrm>
            <a:off x="633248" y="1293094"/>
            <a:ext cx="6238607" cy="4830616"/>
          </a:xfrm>
        </p:spPr>
        <p:txBody>
          <a:bodyPr/>
          <a:lstStyle/>
          <a:p>
            <a:r>
              <a:rPr lang="en-US" dirty="0"/>
              <a:t>Repository: The project, contains all data and history (commits, branches, tags).</a:t>
            </a:r>
          </a:p>
          <a:p>
            <a:pPr lvl="1"/>
            <a:r>
              <a:rPr lang="en-US" dirty="0"/>
              <a:t>remote (repository): The copy of the repository on a remote server, such as GitHub. Accessible to anyone who has access to the repository on the server. Also referred to as the "central" repository.</a:t>
            </a:r>
          </a:p>
          <a:p>
            <a:pPr lvl="1"/>
            <a:r>
              <a:rPr lang="en-US" dirty="0"/>
              <a:t>local (repository): A copy of the repository in another place, such as a laptop or your home directory on a cluster. Generally accessible to one person.</a:t>
            </a:r>
          </a:p>
          <a:p>
            <a:r>
              <a:rPr lang="en-US" dirty="0"/>
              <a:t>Commit: Snapshot of the project, gets a unique identifier (e.g. c7f0e8bfc718be04525847fc7ac237f470add76e).</a:t>
            </a:r>
          </a:p>
          <a:p>
            <a:r>
              <a:rPr lang="en-US" dirty="0"/>
              <a:t>Tag: A pointer to one commit, to be able to refer to it later. Like a commemorative plaque that you attach to a particular commit (e.g. </a:t>
            </a:r>
            <a:r>
              <a:rPr lang="en-US" dirty="0" err="1"/>
              <a:t>phd</a:t>
            </a:r>
            <a:r>
              <a:rPr lang="en-US" dirty="0"/>
              <a:t>-printed or paper-submitted).</a:t>
            </a:r>
          </a:p>
        </p:txBody>
      </p:sp>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6" name="TextBox 5">
            <a:extLst>
              <a:ext uri="{FF2B5EF4-FFF2-40B4-BE49-F238E27FC236}">
                <a16:creationId xmlns:a16="http://schemas.microsoft.com/office/drawing/2014/main" id="{FE81DAF0-2D35-13B7-BC4C-10E8E05A6F9F}"/>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pic>
        <p:nvPicPr>
          <p:cNvPr id="8" name="Picture 7" descr="A diagram of a software development process&#10;&#10;Description automatically generated">
            <a:extLst>
              <a:ext uri="{FF2B5EF4-FFF2-40B4-BE49-F238E27FC236}">
                <a16:creationId xmlns:a16="http://schemas.microsoft.com/office/drawing/2014/main" id="{D82841B7-146D-9955-03BE-869A21765B93}"/>
              </a:ext>
            </a:extLst>
          </p:cNvPr>
          <p:cNvPicPr>
            <a:picLocks noChangeAspect="1"/>
          </p:cNvPicPr>
          <p:nvPr/>
        </p:nvPicPr>
        <p:blipFill>
          <a:blip r:embed="rId3"/>
          <a:stretch>
            <a:fillRect/>
          </a:stretch>
        </p:blipFill>
        <p:spPr>
          <a:xfrm>
            <a:off x="6810260" y="1780833"/>
            <a:ext cx="5166489" cy="3784073"/>
          </a:xfrm>
          <a:prstGeom prst="rect">
            <a:avLst/>
          </a:prstGeom>
        </p:spPr>
      </p:pic>
    </p:spTree>
    <p:extLst>
      <p:ext uri="{BB962C8B-B14F-4D97-AF65-F5344CB8AC3E}">
        <p14:creationId xmlns:p14="http://schemas.microsoft.com/office/powerpoint/2010/main" val="136867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062B53-5ADC-94EF-F356-F42152B40668}"/>
              </a:ext>
            </a:extLst>
          </p:cNvPr>
          <p:cNvSpPr>
            <a:spLocks noGrp="1"/>
          </p:cNvSpPr>
          <p:nvPr>
            <p:ph sz="quarter" idx="10"/>
          </p:nvPr>
        </p:nvSpPr>
        <p:spPr>
          <a:xfrm>
            <a:off x="633247" y="1293094"/>
            <a:ext cx="5171808" cy="4830616"/>
          </a:xfrm>
        </p:spPr>
        <p:txBody>
          <a:bodyPr/>
          <a:lstStyle/>
          <a:p>
            <a:r>
              <a:rPr lang="en-US" dirty="0"/>
              <a:t>Branch: Independent development line. The main development line is often called main or master.</a:t>
            </a:r>
          </a:p>
          <a:p>
            <a:r>
              <a:rPr lang="en-US" dirty="0"/>
              <a:t>Cloning: Copying the whole repository to your laptop - the first time. This creates a local copy of the repository.</a:t>
            </a:r>
          </a:p>
          <a:p>
            <a:r>
              <a:rPr lang="en-US" dirty="0"/>
              <a:t>Forking: Taking a copy of a repository (which is typically not yours) into your GitHub/GitLab account - your copy (fork) stays on GitHub/GitLab and you can make changes to your copy.</a:t>
            </a:r>
          </a:p>
          <a:p>
            <a:r>
              <a:rPr lang="en-US" dirty="0"/>
              <a:t>Pull: Bring changes from a remote repository to your local repository.</a:t>
            </a:r>
          </a:p>
          <a:p>
            <a:r>
              <a:rPr lang="en-US" dirty="0"/>
              <a:t>Push: Bring changes from your local repository to the remote repository.</a:t>
            </a:r>
          </a:p>
        </p:txBody>
      </p:sp>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pic>
        <p:nvPicPr>
          <p:cNvPr id="5" name="Picture 4" descr="A diagram of a software development process&#10;&#10;Description automatically generated">
            <a:extLst>
              <a:ext uri="{FF2B5EF4-FFF2-40B4-BE49-F238E27FC236}">
                <a16:creationId xmlns:a16="http://schemas.microsoft.com/office/drawing/2014/main" id="{6716B564-A14B-AF7A-2050-22271884F6DD}"/>
              </a:ext>
            </a:extLst>
          </p:cNvPr>
          <p:cNvPicPr>
            <a:picLocks noChangeAspect="1"/>
          </p:cNvPicPr>
          <p:nvPr/>
        </p:nvPicPr>
        <p:blipFill>
          <a:blip r:embed="rId2"/>
          <a:stretch>
            <a:fillRect/>
          </a:stretch>
        </p:blipFill>
        <p:spPr>
          <a:xfrm>
            <a:off x="5694218" y="1522218"/>
            <a:ext cx="6282532" cy="4601492"/>
          </a:xfrm>
          <a:prstGeom prst="rect">
            <a:avLst/>
          </a:prstGeom>
        </p:spPr>
      </p:pic>
      <p:sp>
        <p:nvSpPr>
          <p:cNvPr id="4" name="TextBox 3">
            <a:extLst>
              <a:ext uri="{FF2B5EF4-FFF2-40B4-BE49-F238E27FC236}">
                <a16:creationId xmlns:a16="http://schemas.microsoft.com/office/drawing/2014/main" id="{10CE91B5-F39F-9CA2-5058-83EB6C7DF2F9}"/>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spTree>
    <p:extLst>
      <p:ext uri="{BB962C8B-B14F-4D97-AF65-F5344CB8AC3E}">
        <p14:creationId xmlns:p14="http://schemas.microsoft.com/office/powerpoint/2010/main" val="39576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78D53C-F993-4B76-F84A-485A94244FE2}"/>
              </a:ext>
            </a:extLst>
          </p:cNvPr>
          <p:cNvSpPr>
            <a:spLocks noGrp="1"/>
          </p:cNvSpPr>
          <p:nvPr>
            <p:ph sz="quarter" idx="10"/>
          </p:nvPr>
        </p:nvSpPr>
        <p:spPr/>
        <p:txBody>
          <a:bodyPr/>
          <a:lstStyle/>
          <a:p>
            <a:r>
              <a:rPr lang="en-US" dirty="0"/>
              <a:t>We will work in small groups for this module</a:t>
            </a:r>
          </a:p>
          <a:p>
            <a:r>
              <a:rPr lang="en-US" dirty="0"/>
              <a:t>Follow along</a:t>
            </a:r>
          </a:p>
          <a:p>
            <a:r>
              <a:rPr lang="en-US" dirty="0"/>
              <a:t>One person in each group</a:t>
            </a:r>
          </a:p>
          <a:p>
            <a:pPr lvl="1"/>
            <a:r>
              <a:rPr lang="en-US" dirty="0"/>
              <a:t>Create a repository from the template</a:t>
            </a:r>
          </a:p>
          <a:p>
            <a:pPr lvl="2"/>
            <a:r>
              <a:rPr lang="en-US" dirty="0">
                <a:hlinkClick r:id="rId3"/>
              </a:rPr>
              <a:t>https://github.com/INTERSECT-training/intersect-training-day2</a:t>
            </a:r>
            <a:endParaRPr lang="en-US" dirty="0"/>
          </a:p>
          <a:p>
            <a:pPr lvl="2"/>
            <a:r>
              <a:rPr lang="en-US" dirty="0"/>
              <a:t>Use this Template -&gt; Create a New Repository</a:t>
            </a:r>
          </a:p>
          <a:p>
            <a:pPr lvl="1"/>
            <a:r>
              <a:rPr lang="en-US" dirty="0"/>
              <a:t>Give access to each member in your group</a:t>
            </a:r>
          </a:p>
          <a:p>
            <a:r>
              <a:rPr lang="en-US" dirty="0"/>
              <a:t>Everyone</a:t>
            </a:r>
          </a:p>
          <a:p>
            <a:pPr lvl="1"/>
            <a:r>
              <a:rPr lang="en-US" dirty="0"/>
              <a:t>Accept invite to collaborate</a:t>
            </a:r>
          </a:p>
          <a:p>
            <a:pPr lvl="1"/>
            <a:r>
              <a:rPr lang="en-US" dirty="0"/>
              <a:t>Clone the repository to your computer with </a:t>
            </a:r>
            <a:r>
              <a:rPr lang="en-US" dirty="0">
                <a:latin typeface="Consolas" panose="020B0609020204030204" pitchFamily="49" charset="0"/>
                <a:cs typeface="Consolas" panose="020B0609020204030204" pitchFamily="49" charset="0"/>
              </a:rPr>
              <a:t>git clone</a:t>
            </a:r>
          </a:p>
        </p:txBody>
      </p:sp>
      <p:sp>
        <p:nvSpPr>
          <p:cNvPr id="3" name="Title 2">
            <a:extLst>
              <a:ext uri="{FF2B5EF4-FFF2-40B4-BE49-F238E27FC236}">
                <a16:creationId xmlns:a16="http://schemas.microsoft.com/office/drawing/2014/main" id="{C7FAFC1B-C9BB-ACC1-E552-29B6B243352F}"/>
              </a:ext>
            </a:extLst>
          </p:cNvPr>
          <p:cNvSpPr>
            <a:spLocks noGrp="1"/>
          </p:cNvSpPr>
          <p:nvPr>
            <p:ph type="title"/>
          </p:nvPr>
        </p:nvSpPr>
        <p:spPr/>
        <p:txBody>
          <a:bodyPr/>
          <a:lstStyle/>
          <a:p>
            <a:r>
              <a:rPr lang="en-US" dirty="0"/>
              <a:t>Activity</a:t>
            </a:r>
          </a:p>
        </p:txBody>
      </p:sp>
    </p:spTree>
    <p:extLst>
      <p:ext uri="{BB962C8B-B14F-4D97-AF65-F5344CB8AC3E}">
        <p14:creationId xmlns:p14="http://schemas.microsoft.com/office/powerpoint/2010/main" val="379469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2410691"/>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77342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188157-5A15-612D-22CB-177003E54CB1}"/>
              </a:ext>
            </a:extLst>
          </p:cNvPr>
          <p:cNvSpPr>
            <a:spLocks noGrp="1"/>
          </p:cNvSpPr>
          <p:nvPr>
            <p:ph sz="quarter" idx="10"/>
          </p:nvPr>
        </p:nvSpPr>
        <p:spPr>
          <a:xfrm>
            <a:off x="633248" y="1293094"/>
            <a:ext cx="6875702" cy="4830616"/>
          </a:xfrm>
        </p:spPr>
        <p:txBody>
          <a:bodyPr/>
          <a:lstStyle/>
          <a:p>
            <a:r>
              <a:rPr lang="en-US" dirty="0"/>
              <a:t>Independent development lines</a:t>
            </a:r>
          </a:p>
          <a:p>
            <a:r>
              <a:rPr lang="en-US" dirty="0"/>
              <a:t>Different purposes (feature, development, production)</a:t>
            </a:r>
          </a:p>
          <a:p>
            <a:r>
              <a:rPr lang="en-US" dirty="0"/>
              <a:t>Varying lifetimes (short vs long-lived)</a:t>
            </a:r>
          </a:p>
          <a:p>
            <a:r>
              <a:rPr lang="en-US" dirty="0"/>
              <a:t>Commits from one branch can be merged into another</a:t>
            </a:r>
          </a:p>
          <a:p>
            <a:endParaRPr lang="en-US" dirty="0"/>
          </a:p>
        </p:txBody>
      </p:sp>
      <p:sp>
        <p:nvSpPr>
          <p:cNvPr id="3" name="Title 2">
            <a:extLst>
              <a:ext uri="{FF2B5EF4-FFF2-40B4-BE49-F238E27FC236}">
                <a16:creationId xmlns:a16="http://schemas.microsoft.com/office/drawing/2014/main" id="{4661FF5B-C193-D8E2-70E4-295ECBDB6E5E}"/>
              </a:ext>
            </a:extLst>
          </p:cNvPr>
          <p:cNvSpPr>
            <a:spLocks noGrp="1"/>
          </p:cNvSpPr>
          <p:nvPr>
            <p:ph type="title"/>
          </p:nvPr>
        </p:nvSpPr>
        <p:spPr/>
        <p:txBody>
          <a:bodyPr/>
          <a:lstStyle/>
          <a:p>
            <a:r>
              <a:rPr lang="en-US" dirty="0"/>
              <a:t>Branches</a:t>
            </a:r>
          </a:p>
        </p:txBody>
      </p:sp>
      <p:grpSp>
        <p:nvGrpSpPr>
          <p:cNvPr id="99" name="Group 98"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B5AD28E4-51D9-4994-A346-F118DF5CA87C}"/>
              </a:ext>
            </a:extLst>
          </p:cNvPr>
          <p:cNvGrpSpPr/>
          <p:nvPr/>
        </p:nvGrpSpPr>
        <p:grpSpPr>
          <a:xfrm>
            <a:off x="7742751" y="1689772"/>
            <a:ext cx="3529555" cy="1037087"/>
            <a:chOff x="1214438" y="1981469"/>
            <a:chExt cx="3972088" cy="1167116"/>
          </a:xfrm>
        </p:grpSpPr>
        <p:sp>
          <p:nvSpPr>
            <p:cNvPr id="66" name="Oval 65">
              <a:extLst>
                <a:ext uri="{FF2B5EF4-FFF2-40B4-BE49-F238E27FC236}">
                  <a16:creationId xmlns:a16="http://schemas.microsoft.com/office/drawing/2014/main" id="{198B2BA8-F515-5FBC-B469-4E232A093CAD}"/>
                </a:ext>
              </a:extLst>
            </p:cNvPr>
            <p:cNvSpPr/>
            <p:nvPr/>
          </p:nvSpPr>
          <p:spPr>
            <a:xfrm>
              <a:off x="1214438"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67" name="Oval 66">
              <a:extLst>
                <a:ext uri="{FF2B5EF4-FFF2-40B4-BE49-F238E27FC236}">
                  <a16:creationId xmlns:a16="http://schemas.microsoft.com/office/drawing/2014/main" id="{E71F09DA-32BC-A571-BEBF-43CCC5842883}"/>
                </a:ext>
              </a:extLst>
            </p:cNvPr>
            <p:cNvSpPr/>
            <p:nvPr/>
          </p:nvSpPr>
          <p:spPr>
            <a:xfrm>
              <a:off x="2327536"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68" name="Oval 67">
              <a:extLst>
                <a:ext uri="{FF2B5EF4-FFF2-40B4-BE49-F238E27FC236}">
                  <a16:creationId xmlns:a16="http://schemas.microsoft.com/office/drawing/2014/main" id="{3B548B9F-2EAD-D4D2-9381-2C7EFBDA138C}"/>
                </a:ext>
              </a:extLst>
            </p:cNvPr>
            <p:cNvSpPr/>
            <p:nvPr/>
          </p:nvSpPr>
          <p:spPr>
            <a:xfrm>
              <a:off x="3440634"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69" name="Oval 68">
              <a:extLst>
                <a:ext uri="{FF2B5EF4-FFF2-40B4-BE49-F238E27FC236}">
                  <a16:creationId xmlns:a16="http://schemas.microsoft.com/office/drawing/2014/main" id="{77A2180A-A79A-1274-D7C8-096A303D4A7A}"/>
                </a:ext>
              </a:extLst>
            </p:cNvPr>
            <p:cNvSpPr/>
            <p:nvPr/>
          </p:nvSpPr>
          <p:spPr>
            <a:xfrm>
              <a:off x="4557876"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70" name="Straight Arrow Connector 69">
              <a:extLst>
                <a:ext uri="{FF2B5EF4-FFF2-40B4-BE49-F238E27FC236}">
                  <a16:creationId xmlns:a16="http://schemas.microsoft.com/office/drawing/2014/main" id="{255D69D4-9DA2-421D-5AB8-4E0064F70E26}"/>
                </a:ext>
              </a:extLst>
            </p:cNvPr>
            <p:cNvCxnSpPr>
              <a:stCxn id="66" idx="6"/>
              <a:endCxn id="67" idx="2"/>
            </p:cNvCxnSpPr>
            <p:nvPr/>
          </p:nvCxnSpPr>
          <p:spPr>
            <a:xfrm>
              <a:off x="1843088" y="2304349"/>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E04A3F-4930-CE25-3C79-2CA7ECEFE4EC}"/>
                </a:ext>
              </a:extLst>
            </p:cNvPr>
            <p:cNvCxnSpPr>
              <a:cxnSpLocks/>
              <a:stCxn id="67" idx="6"/>
              <a:endCxn id="68" idx="2"/>
            </p:cNvCxnSpPr>
            <p:nvPr/>
          </p:nvCxnSpPr>
          <p:spPr>
            <a:xfrm flipV="1">
              <a:off x="2956186" y="2295794"/>
              <a:ext cx="484448" cy="8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4BAD75-51B7-00C8-4934-ED6E2831FCC5}"/>
                </a:ext>
              </a:extLst>
            </p:cNvPr>
            <p:cNvCxnSpPr>
              <a:cxnSpLocks/>
              <a:stCxn id="68" idx="6"/>
              <a:endCxn id="69" idx="2"/>
            </p:cNvCxnSpPr>
            <p:nvPr/>
          </p:nvCxnSpPr>
          <p:spPr>
            <a:xfrm>
              <a:off x="4069284" y="2295794"/>
              <a:ext cx="4885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B2BE-870F-D160-60C3-EF6092C84B94}"/>
                </a:ext>
              </a:extLst>
            </p:cNvPr>
            <p:cNvSpPr txBox="1"/>
            <p:nvPr/>
          </p:nvSpPr>
          <p:spPr>
            <a:xfrm>
              <a:off x="1439913" y="2767583"/>
              <a:ext cx="2719642" cy="381002"/>
            </a:xfrm>
            <a:prstGeom prst="rect">
              <a:avLst/>
            </a:prstGeom>
            <a:noFill/>
          </p:spPr>
          <p:txBody>
            <a:bodyPr wrap="square" rtlCol="0">
              <a:spAutoFit/>
            </a:bodyPr>
            <a:lstStyle/>
            <a:p>
              <a:pPr algn="ctr"/>
              <a:r>
                <a:rPr lang="en-US" sz="1600" dirty="0"/>
                <a:t>Main Branch Only</a:t>
              </a:r>
            </a:p>
          </p:txBody>
        </p:sp>
      </p:grpSp>
      <p:grpSp>
        <p:nvGrpSpPr>
          <p:cNvPr id="98" name="Group 97"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C5E02FB-17FD-0871-ED8C-255242225E4C}"/>
              </a:ext>
            </a:extLst>
          </p:cNvPr>
          <p:cNvGrpSpPr/>
          <p:nvPr/>
        </p:nvGrpSpPr>
        <p:grpSpPr>
          <a:xfrm>
            <a:off x="1158466" y="3941549"/>
            <a:ext cx="4516463" cy="2083584"/>
            <a:chOff x="732445" y="3773043"/>
            <a:chExt cx="5082731" cy="2344821"/>
          </a:xfrm>
        </p:grpSpPr>
        <p:sp>
          <p:nvSpPr>
            <p:cNvPr id="53" name="Oval 52">
              <a:extLst>
                <a:ext uri="{FF2B5EF4-FFF2-40B4-BE49-F238E27FC236}">
                  <a16:creationId xmlns:a16="http://schemas.microsoft.com/office/drawing/2014/main" id="{127C9008-6A6F-8BCB-9302-4A3FC32AA2DD}"/>
                </a:ext>
              </a:extLst>
            </p:cNvPr>
            <p:cNvSpPr/>
            <p:nvPr/>
          </p:nvSpPr>
          <p:spPr>
            <a:xfrm>
              <a:off x="73244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54" name="Oval 53">
              <a:extLst>
                <a:ext uri="{FF2B5EF4-FFF2-40B4-BE49-F238E27FC236}">
                  <a16:creationId xmlns:a16="http://schemas.microsoft.com/office/drawing/2014/main" id="{E2A1FA06-9ACB-C5FA-A8C3-E18484535952}"/>
                </a:ext>
              </a:extLst>
            </p:cNvPr>
            <p:cNvSpPr/>
            <p:nvPr/>
          </p:nvSpPr>
          <p:spPr>
            <a:xfrm>
              <a:off x="1845543"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55" name="Oval 54">
              <a:extLst>
                <a:ext uri="{FF2B5EF4-FFF2-40B4-BE49-F238E27FC236}">
                  <a16:creationId xmlns:a16="http://schemas.microsoft.com/office/drawing/2014/main" id="{510BC5E1-4EE8-C5EB-B674-950AEFA6EBF9}"/>
                </a:ext>
              </a:extLst>
            </p:cNvPr>
            <p:cNvSpPr/>
            <p:nvPr/>
          </p:nvSpPr>
          <p:spPr>
            <a:xfrm>
              <a:off x="344242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56" name="Oval 55">
              <a:extLst>
                <a:ext uri="{FF2B5EF4-FFF2-40B4-BE49-F238E27FC236}">
                  <a16:creationId xmlns:a16="http://schemas.microsoft.com/office/drawing/2014/main" id="{E5A9807C-E17C-6163-22EE-22582DBCB4FF}"/>
                </a:ext>
              </a:extLst>
            </p:cNvPr>
            <p:cNvSpPr/>
            <p:nvPr/>
          </p:nvSpPr>
          <p:spPr>
            <a:xfrm>
              <a:off x="295864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57" name="Oval 56">
              <a:extLst>
                <a:ext uri="{FF2B5EF4-FFF2-40B4-BE49-F238E27FC236}">
                  <a16:creationId xmlns:a16="http://schemas.microsoft.com/office/drawing/2014/main" id="{78E1F8C5-6303-03F6-B0B5-6C4C72642471}"/>
                </a:ext>
              </a:extLst>
            </p:cNvPr>
            <p:cNvSpPr/>
            <p:nvPr/>
          </p:nvSpPr>
          <p:spPr>
            <a:xfrm>
              <a:off x="4013866"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58" name="Oval 57">
              <a:extLst>
                <a:ext uri="{FF2B5EF4-FFF2-40B4-BE49-F238E27FC236}">
                  <a16:creationId xmlns:a16="http://schemas.microsoft.com/office/drawing/2014/main" id="{7AE1745A-353F-CC1F-B2CA-3F73E67B05FD}"/>
                </a:ext>
              </a:extLst>
            </p:cNvPr>
            <p:cNvSpPr/>
            <p:nvPr/>
          </p:nvSpPr>
          <p:spPr>
            <a:xfrm>
              <a:off x="506909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59" name="Oval 58">
              <a:extLst>
                <a:ext uri="{FF2B5EF4-FFF2-40B4-BE49-F238E27FC236}">
                  <a16:creationId xmlns:a16="http://schemas.microsoft.com/office/drawing/2014/main" id="{66A53CE9-F638-2D95-D780-A456E057C517}"/>
                </a:ext>
              </a:extLst>
            </p:cNvPr>
            <p:cNvSpPr/>
            <p:nvPr/>
          </p:nvSpPr>
          <p:spPr>
            <a:xfrm>
              <a:off x="5186526"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60" name="Straight Arrow Connector 59">
              <a:extLst>
                <a:ext uri="{FF2B5EF4-FFF2-40B4-BE49-F238E27FC236}">
                  <a16:creationId xmlns:a16="http://schemas.microsoft.com/office/drawing/2014/main" id="{615ABEEF-C78D-5994-E041-B9F8C71DEFAB}"/>
                </a:ext>
              </a:extLst>
            </p:cNvPr>
            <p:cNvCxnSpPr>
              <a:cxnSpLocks/>
              <a:stCxn id="53" idx="6"/>
              <a:endCxn id="54" idx="2"/>
            </p:cNvCxnSpPr>
            <p:nvPr/>
          </p:nvCxnSpPr>
          <p:spPr>
            <a:xfrm>
              <a:off x="1361095" y="5216081"/>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76B4F1-4F86-CD7A-8EEA-071D1E87EA9F}"/>
                </a:ext>
              </a:extLst>
            </p:cNvPr>
            <p:cNvCxnSpPr>
              <a:cxnSpLocks/>
              <a:stCxn id="54" idx="6"/>
              <a:endCxn id="55" idx="2"/>
            </p:cNvCxnSpPr>
            <p:nvPr/>
          </p:nvCxnSpPr>
          <p:spPr>
            <a:xfrm>
              <a:off x="2474193" y="5216081"/>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B6E56B-7D75-BE77-DE54-CA4CF9F3F46E}"/>
                </a:ext>
              </a:extLst>
            </p:cNvPr>
            <p:cNvCxnSpPr>
              <a:cxnSpLocks/>
              <a:stCxn id="55" idx="6"/>
              <a:endCxn id="59" idx="2"/>
            </p:cNvCxnSpPr>
            <p:nvPr/>
          </p:nvCxnSpPr>
          <p:spPr>
            <a:xfrm>
              <a:off x="4071075" y="5216081"/>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947FD0A-8072-D039-269E-D2E42A578052}"/>
                </a:ext>
              </a:extLst>
            </p:cNvPr>
            <p:cNvCxnSpPr>
              <a:cxnSpLocks/>
              <a:stCxn id="54" idx="0"/>
              <a:endCxn id="56" idx="2"/>
            </p:cNvCxnSpPr>
            <p:nvPr/>
          </p:nvCxnSpPr>
          <p:spPr>
            <a:xfrm rot="5400000" flipH="1" flipV="1">
              <a:off x="2152060" y="4095176"/>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BC6B35C7-4C96-E055-518E-9FADA3A55D68}"/>
                </a:ext>
              </a:extLst>
            </p:cNvPr>
            <p:cNvCxnSpPr>
              <a:cxnSpLocks/>
              <a:stCxn id="56" idx="6"/>
              <a:endCxn id="57" idx="2"/>
            </p:cNvCxnSpPr>
            <p:nvPr/>
          </p:nvCxnSpPr>
          <p:spPr>
            <a:xfrm>
              <a:off x="3587291"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BB40FE5A-40B7-929A-A9F9-0B2549252C82}"/>
                </a:ext>
              </a:extLst>
            </p:cNvPr>
            <p:cNvCxnSpPr>
              <a:cxnSpLocks/>
              <a:stCxn id="57" idx="6"/>
              <a:endCxn id="58" idx="2"/>
            </p:cNvCxnSpPr>
            <p:nvPr/>
          </p:nvCxnSpPr>
          <p:spPr>
            <a:xfrm>
              <a:off x="4642516"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74" name="TextBox 73">
              <a:extLst>
                <a:ext uri="{FF2B5EF4-FFF2-40B4-BE49-F238E27FC236}">
                  <a16:creationId xmlns:a16="http://schemas.microsoft.com/office/drawing/2014/main" id="{BCC97A3B-7AB3-CAB6-4485-3673FDF4CE0C}"/>
                </a:ext>
              </a:extLst>
            </p:cNvPr>
            <p:cNvSpPr txBox="1"/>
            <p:nvPr/>
          </p:nvSpPr>
          <p:spPr>
            <a:xfrm>
              <a:off x="1135621" y="5736863"/>
              <a:ext cx="4437784" cy="381001"/>
            </a:xfrm>
            <a:prstGeom prst="rect">
              <a:avLst/>
            </a:prstGeom>
            <a:noFill/>
          </p:spPr>
          <p:txBody>
            <a:bodyPr wrap="square" rtlCol="0">
              <a:spAutoFit/>
            </a:bodyPr>
            <a:lstStyle/>
            <a:p>
              <a:pPr algn="ctr"/>
              <a:r>
                <a:rPr lang="en-US" sz="1600" dirty="0"/>
                <a:t>Main Branch with Feature Branch</a:t>
              </a:r>
            </a:p>
          </p:txBody>
        </p:sp>
      </p:grpSp>
      <p:grpSp>
        <p:nvGrpSpPr>
          <p:cNvPr id="95" name="Group 94"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59CC459-DEBC-14F3-C7F6-05691B584316}"/>
              </a:ext>
            </a:extLst>
          </p:cNvPr>
          <p:cNvGrpSpPr/>
          <p:nvPr/>
        </p:nvGrpSpPr>
        <p:grpSpPr>
          <a:xfrm>
            <a:off x="7035150" y="3300415"/>
            <a:ext cx="4516462" cy="2848071"/>
            <a:chOff x="5815176" y="1671637"/>
            <a:chExt cx="5082731" cy="3205159"/>
          </a:xfrm>
        </p:grpSpPr>
        <p:sp>
          <p:nvSpPr>
            <p:cNvPr id="75" name="Oval 74">
              <a:extLst>
                <a:ext uri="{FF2B5EF4-FFF2-40B4-BE49-F238E27FC236}">
                  <a16:creationId xmlns:a16="http://schemas.microsoft.com/office/drawing/2014/main" id="{14FF4BE3-7C4F-75A6-B053-B08D88C845BB}"/>
                </a:ext>
              </a:extLst>
            </p:cNvPr>
            <p:cNvSpPr/>
            <p:nvPr/>
          </p:nvSpPr>
          <p:spPr>
            <a:xfrm>
              <a:off x="581517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76" name="Oval 75">
              <a:extLst>
                <a:ext uri="{FF2B5EF4-FFF2-40B4-BE49-F238E27FC236}">
                  <a16:creationId xmlns:a16="http://schemas.microsoft.com/office/drawing/2014/main" id="{793688D8-4163-F16C-5233-0CA22F5DEB3A}"/>
                </a:ext>
              </a:extLst>
            </p:cNvPr>
            <p:cNvSpPr/>
            <p:nvPr/>
          </p:nvSpPr>
          <p:spPr>
            <a:xfrm>
              <a:off x="6928274"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77" name="Oval 76">
              <a:extLst>
                <a:ext uri="{FF2B5EF4-FFF2-40B4-BE49-F238E27FC236}">
                  <a16:creationId xmlns:a16="http://schemas.microsoft.com/office/drawing/2014/main" id="{323E14B3-33D8-57E7-47AB-1EADB58AAADD}"/>
                </a:ext>
              </a:extLst>
            </p:cNvPr>
            <p:cNvSpPr/>
            <p:nvPr/>
          </p:nvSpPr>
          <p:spPr>
            <a:xfrm>
              <a:off x="852515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78" name="Oval 77">
              <a:extLst>
                <a:ext uri="{FF2B5EF4-FFF2-40B4-BE49-F238E27FC236}">
                  <a16:creationId xmlns:a16="http://schemas.microsoft.com/office/drawing/2014/main" id="{514632DB-F29F-DA05-01E1-8EBD4BC0370C}"/>
                </a:ext>
              </a:extLst>
            </p:cNvPr>
            <p:cNvSpPr/>
            <p:nvPr/>
          </p:nvSpPr>
          <p:spPr>
            <a:xfrm>
              <a:off x="804137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79" name="Oval 78">
              <a:extLst>
                <a:ext uri="{FF2B5EF4-FFF2-40B4-BE49-F238E27FC236}">
                  <a16:creationId xmlns:a16="http://schemas.microsoft.com/office/drawing/2014/main" id="{87BB8A0B-9F65-182D-6A92-801BAD520B4B}"/>
                </a:ext>
              </a:extLst>
            </p:cNvPr>
            <p:cNvSpPr/>
            <p:nvPr/>
          </p:nvSpPr>
          <p:spPr>
            <a:xfrm>
              <a:off x="9096597"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80" name="Oval 79">
              <a:extLst>
                <a:ext uri="{FF2B5EF4-FFF2-40B4-BE49-F238E27FC236}">
                  <a16:creationId xmlns:a16="http://schemas.microsoft.com/office/drawing/2014/main" id="{56A659C3-9596-1EF7-89E1-9BB4AC02F944}"/>
                </a:ext>
              </a:extLst>
            </p:cNvPr>
            <p:cNvSpPr/>
            <p:nvPr/>
          </p:nvSpPr>
          <p:spPr>
            <a:xfrm>
              <a:off x="1015182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81" name="Oval 80">
              <a:extLst>
                <a:ext uri="{FF2B5EF4-FFF2-40B4-BE49-F238E27FC236}">
                  <a16:creationId xmlns:a16="http://schemas.microsoft.com/office/drawing/2014/main" id="{F5501080-E8CA-EE9F-8C38-A9E84F592683}"/>
                </a:ext>
              </a:extLst>
            </p:cNvPr>
            <p:cNvSpPr/>
            <p:nvPr/>
          </p:nvSpPr>
          <p:spPr>
            <a:xfrm>
              <a:off x="10269257"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82" name="Straight Arrow Connector 81">
              <a:extLst>
                <a:ext uri="{FF2B5EF4-FFF2-40B4-BE49-F238E27FC236}">
                  <a16:creationId xmlns:a16="http://schemas.microsoft.com/office/drawing/2014/main" id="{554AB618-094F-B194-6CFC-1377F2A8AE56}"/>
                </a:ext>
              </a:extLst>
            </p:cNvPr>
            <p:cNvCxnSpPr>
              <a:cxnSpLocks/>
              <a:stCxn id="75" idx="6"/>
              <a:endCxn id="76" idx="2"/>
            </p:cNvCxnSpPr>
            <p:nvPr/>
          </p:nvCxnSpPr>
          <p:spPr>
            <a:xfrm>
              <a:off x="6443826" y="3114675"/>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8BDD762-D242-DAB0-0FCA-D62C08955C1C}"/>
                </a:ext>
              </a:extLst>
            </p:cNvPr>
            <p:cNvCxnSpPr>
              <a:cxnSpLocks/>
              <a:stCxn id="76" idx="6"/>
              <a:endCxn id="77" idx="2"/>
            </p:cNvCxnSpPr>
            <p:nvPr/>
          </p:nvCxnSpPr>
          <p:spPr>
            <a:xfrm>
              <a:off x="7556924" y="3114675"/>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37921B5-00A2-F955-0916-88149AF9788A}"/>
                </a:ext>
              </a:extLst>
            </p:cNvPr>
            <p:cNvCxnSpPr>
              <a:cxnSpLocks/>
              <a:stCxn id="77" idx="6"/>
              <a:endCxn id="81" idx="2"/>
            </p:cNvCxnSpPr>
            <p:nvPr/>
          </p:nvCxnSpPr>
          <p:spPr>
            <a:xfrm>
              <a:off x="9153806" y="3114675"/>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4039D86-9DCA-140E-917E-51144C36BBF6}"/>
                </a:ext>
              </a:extLst>
            </p:cNvPr>
            <p:cNvCxnSpPr>
              <a:cxnSpLocks/>
              <a:stCxn id="76" idx="0"/>
              <a:endCxn id="78" idx="2"/>
            </p:cNvCxnSpPr>
            <p:nvPr/>
          </p:nvCxnSpPr>
          <p:spPr>
            <a:xfrm rot="5400000" flipH="1" flipV="1">
              <a:off x="7234791" y="1993770"/>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6849C91A-31B1-AB05-0CBC-AC9CE4F1CE04}"/>
                </a:ext>
              </a:extLst>
            </p:cNvPr>
            <p:cNvCxnSpPr>
              <a:cxnSpLocks/>
              <a:stCxn id="78" idx="6"/>
              <a:endCxn id="79" idx="2"/>
            </p:cNvCxnSpPr>
            <p:nvPr/>
          </p:nvCxnSpPr>
          <p:spPr>
            <a:xfrm>
              <a:off x="8670022"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9D1E86E2-BEC9-5E57-A0D7-F30E2BD219FC}"/>
                </a:ext>
              </a:extLst>
            </p:cNvPr>
            <p:cNvCxnSpPr>
              <a:cxnSpLocks/>
              <a:stCxn id="79" idx="6"/>
              <a:endCxn id="80" idx="2"/>
            </p:cNvCxnSpPr>
            <p:nvPr/>
          </p:nvCxnSpPr>
          <p:spPr>
            <a:xfrm>
              <a:off x="9725247"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8" name="Oval 87">
              <a:extLst>
                <a:ext uri="{FF2B5EF4-FFF2-40B4-BE49-F238E27FC236}">
                  <a16:creationId xmlns:a16="http://schemas.microsoft.com/office/drawing/2014/main" id="{DA543410-5323-A25C-AECF-E2E17EB7AC14}"/>
                </a:ext>
              </a:extLst>
            </p:cNvPr>
            <p:cNvSpPr/>
            <p:nvPr/>
          </p:nvSpPr>
          <p:spPr>
            <a:xfrm>
              <a:off x="804137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g1</a:t>
              </a:r>
            </a:p>
          </p:txBody>
        </p:sp>
        <p:sp>
          <p:nvSpPr>
            <p:cNvPr id="89" name="Oval 88">
              <a:extLst>
                <a:ext uri="{FF2B5EF4-FFF2-40B4-BE49-F238E27FC236}">
                  <a16:creationId xmlns:a16="http://schemas.microsoft.com/office/drawing/2014/main" id="{DEEB8F5B-8466-6D65-BC6B-DDC36CCE50E6}"/>
                </a:ext>
              </a:extLst>
            </p:cNvPr>
            <p:cNvSpPr/>
            <p:nvPr/>
          </p:nvSpPr>
          <p:spPr>
            <a:xfrm>
              <a:off x="9096597"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g2</a:t>
              </a:r>
            </a:p>
          </p:txBody>
        </p:sp>
        <p:sp>
          <p:nvSpPr>
            <p:cNvPr id="90" name="Oval 89">
              <a:extLst>
                <a:ext uri="{FF2B5EF4-FFF2-40B4-BE49-F238E27FC236}">
                  <a16:creationId xmlns:a16="http://schemas.microsoft.com/office/drawing/2014/main" id="{76AC5EC1-66B5-77B1-D42F-6CDC62C3D98D}"/>
                </a:ext>
              </a:extLst>
            </p:cNvPr>
            <p:cNvSpPr/>
            <p:nvPr/>
          </p:nvSpPr>
          <p:spPr>
            <a:xfrm>
              <a:off x="1015182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g3</a:t>
              </a:r>
            </a:p>
          </p:txBody>
        </p:sp>
        <p:cxnSp>
          <p:nvCxnSpPr>
            <p:cNvPr id="91" name="Straight Arrow Connector 90">
              <a:extLst>
                <a:ext uri="{FF2B5EF4-FFF2-40B4-BE49-F238E27FC236}">
                  <a16:creationId xmlns:a16="http://schemas.microsoft.com/office/drawing/2014/main" id="{F428FD2D-18EC-BA8C-A209-4E28ED88DD29}"/>
                </a:ext>
              </a:extLst>
            </p:cNvPr>
            <p:cNvCxnSpPr>
              <a:cxnSpLocks/>
              <a:stCxn id="88" idx="6"/>
              <a:endCxn id="89" idx="2"/>
            </p:cNvCxnSpPr>
            <p:nvPr/>
          </p:nvCxnSpPr>
          <p:spPr>
            <a:xfrm>
              <a:off x="8670022"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6C1D70D0-455F-99A7-BE01-F7A66E995984}"/>
                </a:ext>
              </a:extLst>
            </p:cNvPr>
            <p:cNvCxnSpPr>
              <a:cxnSpLocks/>
              <a:stCxn id="89" idx="6"/>
              <a:endCxn id="90" idx="2"/>
            </p:cNvCxnSpPr>
            <p:nvPr/>
          </p:nvCxnSpPr>
          <p:spPr>
            <a:xfrm>
              <a:off x="9725247"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3" name="Elbow Connector 92">
              <a:extLst>
                <a:ext uri="{FF2B5EF4-FFF2-40B4-BE49-F238E27FC236}">
                  <a16:creationId xmlns:a16="http://schemas.microsoft.com/office/drawing/2014/main" id="{626D9DB4-8D36-79F0-E712-371F6619265E}"/>
                </a:ext>
              </a:extLst>
            </p:cNvPr>
            <p:cNvCxnSpPr>
              <a:cxnSpLocks/>
              <a:stCxn id="75" idx="4"/>
              <a:endCxn id="88" idx="2"/>
            </p:cNvCxnSpPr>
            <p:nvPr/>
          </p:nvCxnSpPr>
          <p:spPr>
            <a:xfrm rot="16200000" flipH="1">
              <a:off x="6771112" y="2787388"/>
              <a:ext cx="628649" cy="1911871"/>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FF3CA66B-19B1-CCEB-60DA-BAC420AD58F0}"/>
                </a:ext>
              </a:extLst>
            </p:cNvPr>
            <p:cNvSpPr txBox="1"/>
            <p:nvPr/>
          </p:nvSpPr>
          <p:spPr>
            <a:xfrm>
              <a:off x="6152299" y="4495794"/>
              <a:ext cx="4667600" cy="381002"/>
            </a:xfrm>
            <a:prstGeom prst="rect">
              <a:avLst/>
            </a:prstGeom>
            <a:noFill/>
          </p:spPr>
          <p:txBody>
            <a:bodyPr wrap="square" rtlCol="0">
              <a:spAutoFit/>
            </a:bodyPr>
            <a:lstStyle/>
            <a:p>
              <a:pPr algn="ctr"/>
              <a:r>
                <a:rPr lang="en-US" sz="1600" dirty="0"/>
                <a:t>Main Branch with 2 Feature Branches</a:t>
              </a:r>
            </a:p>
          </p:txBody>
        </p:sp>
      </p:grpSp>
    </p:spTree>
    <p:extLst>
      <p:ext uri="{BB962C8B-B14F-4D97-AF65-F5344CB8AC3E}">
        <p14:creationId xmlns:p14="http://schemas.microsoft.com/office/powerpoint/2010/main" val="2878516281"/>
      </p:ext>
    </p:extLst>
  </p:cSld>
  <p:clrMapOvr>
    <a:masterClrMapping/>
  </p:clrMapOvr>
</p:sld>
</file>

<file path=ppt/theme/theme1.xml><?xml version="1.0" encoding="utf-8"?>
<a:theme xmlns:a="http://schemas.openxmlformats.org/drawingml/2006/main" name="MIT">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CF2"/>
        </a:solidFill>
        <a:ln w="12700">
          <a:solidFill>
            <a:schemeClr val="tx1"/>
          </a:solidFill>
        </a:ln>
      </a:spPr>
      <a:bodyPr rtlCol="0" anchor="ctr"/>
      <a:lstStyle>
        <a:defPPr algn="ctr">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1400" b="1" dirty="0"/>
        </a:defPPr>
      </a:lstStyle>
    </a:txDef>
  </a:objectDefaults>
  <a:extraClrSchemeLst/>
  <a:extLst>
    <a:ext uri="{05A4C25C-085E-4340-85A3-A5531E510DB2}">
      <thm15:themeFamily xmlns:thm15="http://schemas.microsoft.com/office/thememl/2012/main" name="MIT" id="{7D2D2900-47B8-6B4A-8BF4-C933D1386DE8}" vid="{199334C5-5C9C-F740-B678-CAFDCB1634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MIT</Template>
  <TotalTime>4936</TotalTime>
  <Words>8407</Words>
  <Application>Microsoft Macintosh PowerPoint</Application>
  <PresentationFormat>Widescreen</PresentationFormat>
  <Paragraphs>749</Paragraphs>
  <Slides>42</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Consolas</vt:lpstr>
      <vt:lpstr>Courier New</vt:lpstr>
      <vt:lpstr>Menlo</vt:lpstr>
      <vt:lpstr>Wingdings</vt:lpstr>
      <vt:lpstr>MIT</vt:lpstr>
      <vt:lpstr>Collaborative Git</vt:lpstr>
      <vt:lpstr>Outline</vt:lpstr>
      <vt:lpstr>Challenges of Collaborative Development</vt:lpstr>
      <vt:lpstr>Challenges of Collaborative Development</vt:lpstr>
      <vt:lpstr>Review</vt:lpstr>
      <vt:lpstr>Review</vt:lpstr>
      <vt:lpstr>Activity</vt:lpstr>
      <vt:lpstr>Outline</vt:lpstr>
      <vt:lpstr>Branches</vt:lpstr>
      <vt:lpstr>Creating Branches</vt:lpstr>
      <vt:lpstr>Creating Branches</vt:lpstr>
      <vt:lpstr>Creating Branches</vt:lpstr>
      <vt:lpstr>Changing Branches</vt:lpstr>
      <vt:lpstr>Merging Branches</vt:lpstr>
      <vt:lpstr>Merging Branches</vt:lpstr>
      <vt:lpstr>Merge Conflicts</vt:lpstr>
      <vt:lpstr>Merge vs Rebase</vt:lpstr>
      <vt:lpstr>Activity</vt:lpstr>
      <vt:lpstr>Outline</vt:lpstr>
      <vt:lpstr>Pull Requests</vt:lpstr>
      <vt:lpstr>Creating Pull Request</vt:lpstr>
      <vt:lpstr>Creating a Pull Request</vt:lpstr>
      <vt:lpstr>Anatomy of a Pull Request</vt:lpstr>
      <vt:lpstr>Anatomy of a Pull Request</vt:lpstr>
      <vt:lpstr>Anatomy of a Pull Request</vt:lpstr>
      <vt:lpstr>Updating a Pull Request</vt:lpstr>
      <vt:lpstr>Accepting and Merging a Pull Request</vt:lpstr>
      <vt:lpstr>Accepting and Merging a Pull Request</vt:lpstr>
      <vt:lpstr>Activity</vt:lpstr>
      <vt:lpstr>Outline</vt:lpstr>
      <vt:lpstr>Git Workflows</vt:lpstr>
      <vt:lpstr>Centralized or Trunk-Based Workflow</vt:lpstr>
      <vt:lpstr>GitHub Flow</vt:lpstr>
      <vt:lpstr>Git Flow</vt:lpstr>
      <vt:lpstr>GitLab Flow</vt:lpstr>
      <vt:lpstr>Forks in Workflows</vt:lpstr>
      <vt:lpstr>Tips for Using Forks</vt:lpstr>
      <vt:lpstr>Guidelines for establishing a Git Workflow</vt:lpstr>
      <vt:lpstr>Backup</vt:lpstr>
      <vt:lpstr>Current Trilinos Workflow</vt:lpstr>
      <vt:lpstr>Current Open MPI Workflow </vt:lpstr>
      <vt:lpstr>Current FleCSI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Git</dc:title>
  <dc:creator>Lauren E Milechin</dc:creator>
  <cp:lastModifiedBy>Lauren E Milechin</cp:lastModifiedBy>
  <cp:revision>20</cp:revision>
  <dcterms:created xsi:type="dcterms:W3CDTF">2023-07-07T14:04:33Z</dcterms:created>
  <dcterms:modified xsi:type="dcterms:W3CDTF">2023-07-11T01:21:34Z</dcterms:modified>
</cp:coreProperties>
</file>